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 id="2147483705" r:id="rId4"/>
  </p:sldMasterIdLst>
  <p:notesMasterIdLst>
    <p:notesMasterId r:id="rId4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9144000" cy="5143500" type="screen16x9"/>
  <p:notesSz cx="6858000" cy="9144000"/>
  <p:embeddedFontLst>
    <p:embeddedFont>
      <p:font typeface="Didact Gothic" panose="020B0604020202020204" charset="0"/>
      <p:regular r:id="rId43"/>
    </p:embeddedFont>
    <p:embeddedFont>
      <p:font typeface="Helvetica Neue Light" panose="020B0604020202020204" charset="0"/>
      <p:regular r:id="rId44"/>
      <p:bold r:id="rId45"/>
      <p:italic r:id="rId46"/>
      <p:boldItalic r:id="rId47"/>
    </p:embeddedFont>
    <p:embeddedFont>
      <p:font typeface="DM Sans" panose="020B0604020202020204" charset="0"/>
      <p:regular r:id="rId48"/>
      <p:bold r:id="rId49"/>
      <p:italic r:id="rId50"/>
      <p:boldItalic r:id="rId51"/>
    </p:embeddedFont>
    <p:embeddedFont>
      <p:font typeface="Helvetica Neue"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8922EF-2F14-40DB-ACA5-4B4777279F46}">
  <a:tblStyle styleId="{078922EF-2F14-40DB-ACA5-4B4777279F46}"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slides en caso de que se requiera hacer foco en algún contenido en particular. </a:t>
            </a:r>
            <a:r>
              <a:rPr lang="es" b="1">
                <a:solidFill>
                  <a:schemeClr val="dk1"/>
                </a:solidFill>
                <a:latin typeface="DM Sans"/>
                <a:ea typeface="DM Sans"/>
                <a:cs typeface="DM Sans"/>
                <a:sym typeface="DM Sans"/>
              </a:rPr>
              <a:t>Señalar en “Notas al orador” la duración (en minutos) que se sugiere para el momento de exposición teniendo en cuenta que el foco de las sessions en blend es la práctica.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slides en caso de que se requiera hacer foco en algún contenido en particular. </a:t>
            </a:r>
            <a:r>
              <a:rPr lang="es" b="1">
                <a:solidFill>
                  <a:schemeClr val="dk1"/>
                </a:solidFill>
                <a:latin typeface="DM Sans"/>
                <a:ea typeface="DM Sans"/>
                <a:cs typeface="DM Sans"/>
                <a:sym typeface="DM Sans"/>
              </a:rPr>
              <a:t>Señalar en “Notas al orador” la duración (en minutos) que se sugiere para el momento de exposición teniendo en cuenta que el foco de las sessions en blend es la práctica.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c1771f52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c1771f5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d5ce6dad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d5ce6dad0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c1771f52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c1771f52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c1771f52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c1771f52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highlight>
                <a:srgbClr val="EA90FF"/>
              </a:highlight>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5c1771f52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5c1771f52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7bc97ca7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7bc97ca7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dar cuenta de los conceptos abordados en la semana.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sistémico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7cdbc2d4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7cdbc2d4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highlight>
                <a:srgbClr val="DEFC52"/>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7cdbc2d43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7cdbc2d43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Consultar si consiguieron hacerlo, si tuvieron dificultades cuáles fueron. Ejemplificar si es necesario.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d5ce6dad0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d5ce6dad0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extenso para consigna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9"/>
        <p:cNvGrpSpPr/>
        <p:nvPr/>
      </p:nvGrpSpPr>
      <p:grpSpPr>
        <a:xfrm>
          <a:off x="0" y="0"/>
          <a:ext cx="0" cy="0"/>
          <a:chOff x="0" y="0"/>
          <a:chExt cx="0" cy="0"/>
        </a:xfrm>
      </p:grpSpPr>
      <p:sp>
        <p:nvSpPr>
          <p:cNvPr id="30" name="Google Shape;30;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1" name="Google Shape;31;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2" name="Google Shape;32;p1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1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5"/>
        <p:cNvGrpSpPr/>
        <p:nvPr/>
      </p:nvGrpSpPr>
      <p:grpSpPr>
        <a:xfrm>
          <a:off x="0" y="0"/>
          <a:ext cx="0" cy="0"/>
          <a:chOff x="0" y="0"/>
          <a:chExt cx="0" cy="0"/>
        </a:xfrm>
      </p:grpSpPr>
      <p:pic>
        <p:nvPicPr>
          <p:cNvPr id="36" name="Google Shape;36;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 name="Google Shape;39;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2-B 1">
  <p:cSld name="SECTION_HEADER_1_2">
    <p:bg>
      <p:bgPr>
        <a:blipFill>
          <a:blip r:embed="rId2">
            <a:alphaModFix/>
          </a:blip>
          <a:stretch>
            <a:fillRect/>
          </a:stretch>
        </a:blipFill>
        <a:effectLst/>
      </p:bgPr>
    </p:bg>
    <p:spTree>
      <p:nvGrpSpPr>
        <p:cNvPr id="1" name="Shape 42"/>
        <p:cNvGrpSpPr/>
        <p:nvPr/>
      </p:nvGrpSpPr>
      <p:grpSpPr>
        <a:xfrm>
          <a:off x="0" y="0"/>
          <a:ext cx="0" cy="0"/>
          <a:chOff x="0" y="0"/>
          <a:chExt cx="0" cy="0"/>
        </a:xfrm>
      </p:grpSpPr>
      <p:pic>
        <p:nvPicPr>
          <p:cNvPr id="43" name="Google Shape;43;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A">
  <p:cSld name="SECTION_HEADER_1_1_1_1_1_1_1_1_1_1">
    <p:spTree>
      <p:nvGrpSpPr>
        <p:cNvPr id="1"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2" name="Google Shape;6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6" name="Google Shape;66;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7" name="Google Shape;6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4" name="Google Shape;7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3" name="Google Shape;8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0" name="Google Shape;9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3-A">
  <p:cSld name="SECTION_HEADER_1_1">
    <p:spTree>
      <p:nvGrpSpPr>
        <p:cNvPr id="1"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3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03"/>
        <p:cNvGrpSpPr/>
        <p:nvPr/>
      </p:nvGrpSpPr>
      <p:grpSpPr>
        <a:xfrm>
          <a:off x="0" y="0"/>
          <a:ext cx="0" cy="0"/>
          <a:chOff x="0" y="0"/>
          <a:chExt cx="0" cy="0"/>
        </a:xfrm>
      </p:grpSpPr>
      <p:pic>
        <p:nvPicPr>
          <p:cNvPr id="104" name="Google Shape;104;p3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pic>
        <p:nvPicPr>
          <p:cNvPr id="106" name="Google Shape;106;p3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07"/>
        <p:cNvGrpSpPr/>
        <p:nvPr/>
      </p:nvGrpSpPr>
      <p:grpSpPr>
        <a:xfrm>
          <a:off x="0" y="0"/>
          <a:ext cx="0" cy="0"/>
          <a:chOff x="0" y="0"/>
          <a:chExt cx="0" cy="0"/>
        </a:xfrm>
      </p:grpSpPr>
      <p:pic>
        <p:nvPicPr>
          <p:cNvPr id="108" name="Google Shape;108;p3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10"/>
        <p:cNvGrpSpPr/>
        <p:nvPr/>
      </p:nvGrpSpPr>
      <p:grpSpPr>
        <a:xfrm>
          <a:off x="0" y="0"/>
          <a:ext cx="0" cy="0"/>
          <a:chOff x="0" y="0"/>
          <a:chExt cx="0" cy="0"/>
        </a:xfrm>
      </p:grpSpPr>
      <p:pic>
        <p:nvPicPr>
          <p:cNvPr id="111" name="Google Shape;111;p3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12"/>
        <p:cNvGrpSpPr/>
        <p:nvPr/>
      </p:nvGrpSpPr>
      <p:grpSpPr>
        <a:xfrm>
          <a:off x="0" y="0"/>
          <a:ext cx="0" cy="0"/>
          <a:chOff x="0" y="0"/>
          <a:chExt cx="0" cy="0"/>
        </a:xfrm>
      </p:grpSpPr>
      <p:sp>
        <p:nvSpPr>
          <p:cNvPr id="113" name="Google Shape;113;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14" name="Google Shape;114;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5" name="Google Shape;115;p40"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4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4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20"/>
        <p:cNvGrpSpPr/>
        <p:nvPr/>
      </p:nvGrpSpPr>
      <p:grpSpPr>
        <a:xfrm>
          <a:off x="0" y="0"/>
          <a:ext cx="0" cy="0"/>
          <a:chOff x="0" y="0"/>
          <a:chExt cx="0" cy="0"/>
        </a:xfrm>
      </p:grpSpPr>
      <p:pic>
        <p:nvPicPr>
          <p:cNvPr id="121" name="Google Shape;121;p4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4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 name="Google Shape;124;p4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9" name="Google Shape;129;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0" name="Google Shape;13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35"/>
        <p:cNvGrpSpPr/>
        <p:nvPr/>
      </p:nvGrpSpPr>
      <p:grpSpPr>
        <a:xfrm>
          <a:off x="0" y="0"/>
          <a:ext cx="0" cy="0"/>
          <a:chOff x="0" y="0"/>
          <a:chExt cx="0" cy="0"/>
        </a:xfrm>
      </p:grpSpPr>
      <p:sp>
        <p:nvSpPr>
          <p:cNvPr id="136" name="Google Shape;136;p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7" name="Google Shape;137;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38" name="Google Shape;138;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4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3" name="Google Shape;143;p50"/>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46"/>
        <p:cNvGrpSpPr/>
        <p:nvPr/>
      </p:nvGrpSpPr>
      <p:grpSpPr>
        <a:xfrm>
          <a:off x="0" y="0"/>
          <a:ext cx="0" cy="0"/>
          <a:chOff x="0" y="0"/>
          <a:chExt cx="0" cy="0"/>
        </a:xfrm>
      </p:grpSpPr>
      <p:pic>
        <p:nvPicPr>
          <p:cNvPr id="147" name="Google Shape;147;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51"/>
        <p:cNvGrpSpPr/>
        <p:nvPr/>
      </p:nvGrpSpPr>
      <p:grpSpPr>
        <a:xfrm>
          <a:off x="0" y="0"/>
          <a:ext cx="0" cy="0"/>
          <a:chOff x="0" y="0"/>
          <a:chExt cx="0" cy="0"/>
        </a:xfrm>
      </p:grpSpPr>
      <p:pic>
        <p:nvPicPr>
          <p:cNvPr id="152" name="Google Shape;152;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55"/>
        <p:cNvGrpSpPr/>
        <p:nvPr/>
      </p:nvGrpSpPr>
      <p:grpSpPr>
        <a:xfrm>
          <a:off x="0" y="0"/>
          <a:ext cx="0" cy="0"/>
          <a:chOff x="0" y="0"/>
          <a:chExt cx="0" cy="0"/>
        </a:xfrm>
      </p:grpSpPr>
      <p:pic>
        <p:nvPicPr>
          <p:cNvPr id="156" name="Google Shape;156;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157"/>
        <p:cNvGrpSpPr/>
        <p:nvPr/>
      </p:nvGrpSpPr>
      <p:grpSpPr>
        <a:xfrm>
          <a:off x="0" y="0"/>
          <a:ext cx="0" cy="0"/>
          <a:chOff x="0" y="0"/>
          <a:chExt cx="0" cy="0"/>
        </a:xfrm>
      </p:grpSpPr>
      <p:pic>
        <p:nvPicPr>
          <p:cNvPr id="158" name="Google Shape;158;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2-B 1">
  <p:cSld name="SECTION_HEADER_1_2">
    <p:spTree>
      <p:nvGrpSpPr>
        <p:cNvPr id="1" name="Shape 159"/>
        <p:cNvGrpSpPr/>
        <p:nvPr/>
      </p:nvGrpSpPr>
      <p:grpSpPr>
        <a:xfrm>
          <a:off x="0" y="0"/>
          <a:ext cx="0" cy="0"/>
          <a:chOff x="0" y="0"/>
          <a:chExt cx="0" cy="0"/>
        </a:xfrm>
      </p:grpSpPr>
      <p:pic>
        <p:nvPicPr>
          <p:cNvPr id="160" name="Google Shape;160;p58"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9"/>
        <p:cNvGrpSpPr/>
        <p:nvPr/>
      </p:nvGrpSpPr>
      <p:grpSpPr>
        <a:xfrm>
          <a:off x="0" y="0"/>
          <a:ext cx="0" cy="0"/>
          <a:chOff x="0" y="0"/>
          <a:chExt cx="0" cy="0"/>
        </a:xfrm>
      </p:grpSpPr>
      <p:pic>
        <p:nvPicPr>
          <p:cNvPr id="20" name="Google Shape;20;p7"/>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 name="Google Shape;2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6" name="Google Shape;4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Google Shape;4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7" name="Google Shape;9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8" name="Google Shape;9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
        <p:cNvGrpSpPr/>
        <p:nvPr/>
      </p:nvGrpSpPr>
      <p:grpSpPr>
        <a:xfrm>
          <a:off x="0" y="0"/>
          <a:ext cx="0" cy="0"/>
          <a:chOff x="0" y="0"/>
          <a:chExt cx="0" cy="0"/>
        </a:xfrm>
      </p:grpSpPr>
      <p:sp>
        <p:nvSpPr>
          <p:cNvPr id="132" name="Google Shape;132;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3" name="Google Shape;133;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34" name="Google Shape;13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jsonplaceholder.typicode.com/post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1Qd_2a9YfHq7Yt4IGLXwWRs6OFpSu-6o/view"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hyperlink" Target="https://jsonplaceholder.typicode.com/" TargetMode="External"/><Relationship Id="rId4" Type="http://schemas.openxmlformats.org/officeDocument/2006/relationships/hyperlink" Target="https://developer.mozilla.org/es/docs/Web/Guide/AJAX/Primeros_Paso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view.genial.ly/64c01169aff5170018d22f1e/presentation-manual-de-practica-javascript"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9"/>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¡Les damos la bienvenida!</a:t>
            </a:r>
            <a:endParaRPr sz="4000" b="1" i="0" u="none" strike="noStrike" cap="none">
              <a:solidFill>
                <a:srgbClr val="EAFF6A"/>
              </a:solidFill>
              <a:latin typeface="DM Sans"/>
              <a:ea typeface="DM Sans"/>
              <a:cs typeface="DM Sans"/>
              <a:sym typeface="DM Sans"/>
            </a:endParaRPr>
          </a:p>
        </p:txBody>
      </p:sp>
      <p:sp>
        <p:nvSpPr>
          <p:cNvPr id="166" name="Google Shape;166;p59"/>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¿Comenzamos?</a:t>
            </a:r>
            <a:endParaRPr sz="2000" b="0" i="0" u="none" strike="noStrike" cap="none">
              <a:solidFill>
                <a:schemeClr val="lt1"/>
              </a:solidFill>
              <a:latin typeface="DM Sans"/>
              <a:ea typeface="DM Sans"/>
              <a:cs typeface="DM Sans"/>
              <a:sym typeface="DM Sans"/>
            </a:endParaRPr>
          </a:p>
        </p:txBody>
      </p:sp>
      <p:pic>
        <p:nvPicPr>
          <p:cNvPr id="167" name="Google Shape;167;p59" descr="Man Dancing on Apple iOS 12.2"/>
          <p:cNvPicPr preferRelativeResize="0"/>
          <p:nvPr/>
        </p:nvPicPr>
        <p:blipFill rotWithShape="1">
          <a:blip r:embed="rId3">
            <a:alphaModFix/>
          </a:blip>
          <a:src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68"/>
          <p:cNvGrpSpPr/>
          <p:nvPr/>
        </p:nvGrpSpPr>
        <p:grpSpPr>
          <a:xfrm>
            <a:off x="457338" y="468286"/>
            <a:ext cx="431100" cy="431100"/>
            <a:chOff x="4616400" y="1950761"/>
            <a:chExt cx="431100" cy="431100"/>
          </a:xfrm>
        </p:grpSpPr>
        <p:sp>
          <p:nvSpPr>
            <p:cNvPr id="277" name="Google Shape;277;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 name="Google Shape;278;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279" name="Google Shape;279;p68"/>
          <p:cNvSpPr txBox="1"/>
          <p:nvPr/>
        </p:nvSpPr>
        <p:spPr>
          <a:xfrm>
            <a:off x="457350" y="1820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lt1"/>
                </a:solidFill>
                <a:latin typeface="DM Sans"/>
                <a:ea typeface="DM Sans"/>
                <a:cs typeface="DM Sans"/>
                <a:sym typeface="DM Sans"/>
              </a:rPr>
              <a:t>Es una lista donde se apilan las distintas tareas a ejecutar por nuestro programa. </a:t>
            </a:r>
            <a:r>
              <a:rPr lang="es" sz="2500" b="0" i="0" u="none" strike="noStrike" cap="none">
                <a:solidFill>
                  <a:srgbClr val="EAFF6A"/>
                </a:solidFill>
                <a:latin typeface="DM Sans"/>
                <a:ea typeface="DM Sans"/>
                <a:cs typeface="DM Sans"/>
                <a:sym typeface="DM Sans"/>
              </a:rPr>
              <a:t>Javascript es un lenguaje single threaded, o de un único hilo, lo que significa que tiene un único stack o pila de ejecución.</a:t>
            </a:r>
            <a:r>
              <a:rPr lang="es" sz="2500" b="0" i="0" u="none" strike="noStrike" cap="none">
                <a:solidFill>
                  <a:schemeClr val="lt1"/>
                </a:solidFill>
                <a:latin typeface="DM Sans"/>
                <a:ea typeface="DM Sans"/>
                <a:cs typeface="DM Sans"/>
                <a:sym typeface="DM Sans"/>
              </a:rPr>
              <a:t> De ahí que la ejecución es implícitamente sincrónica.</a:t>
            </a:r>
            <a:endParaRPr sz="25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5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chemeClr val="lt1"/>
              </a:solidFill>
              <a:latin typeface="DM Sans"/>
              <a:ea typeface="DM Sans"/>
              <a:cs typeface="DM Sans"/>
              <a:sym typeface="DM Sans"/>
            </a:endParaRPr>
          </a:p>
        </p:txBody>
      </p:sp>
      <p:sp>
        <p:nvSpPr>
          <p:cNvPr id="280" name="Google Shape;280;p68"/>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Call Stack (PILA)</a:t>
            </a:r>
            <a:endParaRPr sz="4000" b="1" i="0" u="none" strike="noStrike" cap="none">
              <a:solidFill>
                <a:srgbClr val="EAFF6A"/>
              </a:solidFill>
              <a:latin typeface="DM Sans"/>
              <a:ea typeface="DM Sans"/>
              <a:cs typeface="DM Sans"/>
              <a:sym typeface="DM Sans"/>
            </a:endParaRPr>
          </a:p>
        </p:txBody>
      </p:sp>
      <p:sp>
        <p:nvSpPr>
          <p:cNvPr id="281" name="Google Shape;281;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cxnSp>
        <p:nvCxnSpPr>
          <p:cNvPr id="286" name="Google Shape;286;p69"/>
          <p:cNvCxnSpPr>
            <a:endCxn id="287" idx="1"/>
          </p:cNvCxnSpPr>
          <p:nvPr/>
        </p:nvCxnSpPr>
        <p:spPr>
          <a:xfrm>
            <a:off x="2165200" y="2631000"/>
            <a:ext cx="4813500" cy="0"/>
          </a:xfrm>
          <a:prstGeom prst="straightConnector1">
            <a:avLst/>
          </a:prstGeom>
          <a:noFill/>
          <a:ln w="19050" cap="flat" cmpd="sng">
            <a:solidFill>
              <a:srgbClr val="B7B7B7"/>
            </a:solidFill>
            <a:prstDash val="solid"/>
            <a:round/>
            <a:headEnd type="none" w="sm" len="sm"/>
            <a:tailEnd type="triangle" w="med" len="med"/>
          </a:ln>
        </p:spPr>
      </p:cxnSp>
      <p:sp>
        <p:nvSpPr>
          <p:cNvPr id="288" name="Google Shape;288;p69"/>
          <p:cNvSpPr/>
          <p:nvPr/>
        </p:nvSpPr>
        <p:spPr>
          <a:xfrm>
            <a:off x="-206700" y="206725"/>
            <a:ext cx="3526200" cy="279600"/>
          </a:xfrm>
          <a:prstGeom prst="roundRect">
            <a:avLst>
              <a:gd name="adj" fmla="val 16667"/>
            </a:avLst>
          </a:prstGeom>
          <a:solidFill>
            <a:srgbClr val="EAFF6A"/>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CALL STACK</a:t>
            </a:r>
            <a:endParaRPr sz="1400" b="1" i="0" u="none" strike="noStrike" cap="none">
              <a:solidFill>
                <a:srgbClr val="000000"/>
              </a:solidFill>
              <a:latin typeface="DM Sans"/>
              <a:ea typeface="DM Sans"/>
              <a:cs typeface="DM Sans"/>
              <a:sym typeface="DM Sans"/>
            </a:endParaRPr>
          </a:p>
        </p:txBody>
      </p:sp>
      <p:sp>
        <p:nvSpPr>
          <p:cNvPr id="289" name="Google Shape;289;p69"/>
          <p:cNvSpPr txBox="1"/>
          <p:nvPr/>
        </p:nvSpPr>
        <p:spPr>
          <a:xfrm>
            <a:off x="533700" y="810750"/>
            <a:ext cx="8076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800"/>
              <a:buFont typeface="Arial"/>
              <a:buNone/>
            </a:pPr>
            <a:r>
              <a:rPr lang="es" sz="1800" b="0" i="0" u="none" strike="noStrike" cap="none">
                <a:solidFill>
                  <a:srgbClr val="000000"/>
                </a:solidFill>
                <a:latin typeface="DM Sans"/>
                <a:ea typeface="DM Sans"/>
                <a:cs typeface="DM Sans"/>
                <a:sym typeface="DM Sans"/>
              </a:rPr>
              <a:t>Los </a:t>
            </a:r>
            <a:r>
              <a:rPr lang="es" sz="1800" b="1" i="0" u="none" strike="noStrike" cap="none">
                <a:solidFill>
                  <a:srgbClr val="000000"/>
                </a:solidFill>
                <a:latin typeface="DM Sans"/>
                <a:ea typeface="DM Sans"/>
                <a:cs typeface="DM Sans"/>
                <a:sym typeface="DM Sans"/>
              </a:rPr>
              <a:t>estados</a:t>
            </a:r>
            <a:r>
              <a:rPr lang="es" sz="1800" b="0" i="0" u="none" strike="noStrike" cap="none">
                <a:solidFill>
                  <a:srgbClr val="000000"/>
                </a:solidFill>
                <a:latin typeface="DM Sans"/>
                <a:ea typeface="DM Sans"/>
                <a:cs typeface="DM Sans"/>
                <a:sym typeface="DM Sans"/>
              </a:rPr>
              <a:t> de Call Stack son:</a:t>
            </a:r>
            <a:endParaRPr sz="1800" b="0" i="0" u="none" strike="noStrike" cap="none">
              <a:solidFill>
                <a:srgbClr val="000000"/>
              </a:solidFill>
              <a:latin typeface="DM Sans"/>
              <a:ea typeface="DM Sans"/>
              <a:cs typeface="DM Sans"/>
              <a:sym typeface="DM Sans"/>
            </a:endParaRPr>
          </a:p>
        </p:txBody>
      </p:sp>
      <p:sp>
        <p:nvSpPr>
          <p:cNvPr id="290" name="Google Shape;290;p69"/>
          <p:cNvSpPr/>
          <p:nvPr/>
        </p:nvSpPr>
        <p:spPr>
          <a:xfrm>
            <a:off x="853400" y="1745400"/>
            <a:ext cx="1311900" cy="1771200"/>
          </a:xfrm>
          <a:prstGeom prst="roundRect">
            <a:avLst>
              <a:gd name="adj" fmla="val 16667"/>
            </a:avLst>
          </a:prstGeom>
          <a:solidFill>
            <a:schemeClr val="lt1"/>
          </a:solid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9"/>
          <p:cNvSpPr/>
          <p:nvPr/>
        </p:nvSpPr>
        <p:spPr>
          <a:xfrm>
            <a:off x="925626" y="3132800"/>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printSquare(5)</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92" name="Google Shape;292;p69"/>
          <p:cNvSpPr/>
          <p:nvPr/>
        </p:nvSpPr>
        <p:spPr>
          <a:xfrm>
            <a:off x="2384725" y="1745400"/>
            <a:ext cx="1311900" cy="1771200"/>
          </a:xfrm>
          <a:prstGeom prst="roundRect">
            <a:avLst>
              <a:gd name="adj" fmla="val 16667"/>
            </a:avLst>
          </a:prstGeom>
          <a:solidFill>
            <a:schemeClr val="lt1"/>
          </a:solid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9"/>
          <p:cNvSpPr/>
          <p:nvPr/>
        </p:nvSpPr>
        <p:spPr>
          <a:xfrm>
            <a:off x="3916050" y="1745400"/>
            <a:ext cx="1311900" cy="1771200"/>
          </a:xfrm>
          <a:prstGeom prst="roundRect">
            <a:avLst>
              <a:gd name="adj" fmla="val 16667"/>
            </a:avLst>
          </a:prstGeom>
          <a:solidFill>
            <a:schemeClr val="lt1"/>
          </a:solid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9"/>
          <p:cNvSpPr/>
          <p:nvPr/>
        </p:nvSpPr>
        <p:spPr>
          <a:xfrm>
            <a:off x="5447375" y="1745400"/>
            <a:ext cx="1311900" cy="1771200"/>
          </a:xfrm>
          <a:prstGeom prst="roundRect">
            <a:avLst>
              <a:gd name="adj" fmla="val 16667"/>
            </a:avLst>
          </a:prstGeom>
          <a:solidFill>
            <a:schemeClr val="lt1"/>
          </a:solid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9"/>
          <p:cNvSpPr/>
          <p:nvPr/>
        </p:nvSpPr>
        <p:spPr>
          <a:xfrm>
            <a:off x="6978700" y="1745400"/>
            <a:ext cx="1311900" cy="1771200"/>
          </a:xfrm>
          <a:prstGeom prst="roundRect">
            <a:avLst>
              <a:gd name="adj" fmla="val 16667"/>
            </a:avLst>
          </a:prstGeom>
          <a:solidFill>
            <a:schemeClr val="lt1"/>
          </a:solid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9"/>
          <p:cNvSpPr/>
          <p:nvPr/>
        </p:nvSpPr>
        <p:spPr>
          <a:xfrm>
            <a:off x="2457026" y="3132800"/>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printSquare(5)</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96" name="Google Shape;296;p69"/>
          <p:cNvSpPr/>
          <p:nvPr/>
        </p:nvSpPr>
        <p:spPr>
          <a:xfrm>
            <a:off x="2457026" y="2777625"/>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multiply(x, x)</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97" name="Google Shape;297;p69"/>
          <p:cNvSpPr/>
          <p:nvPr/>
        </p:nvSpPr>
        <p:spPr>
          <a:xfrm>
            <a:off x="3988351" y="3132800"/>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printSquare(5)</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98" name="Google Shape;298;p69"/>
          <p:cNvSpPr/>
          <p:nvPr/>
        </p:nvSpPr>
        <p:spPr>
          <a:xfrm>
            <a:off x="3988351" y="2777625"/>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console.log(s)</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99" name="Google Shape;299;p69"/>
          <p:cNvSpPr/>
          <p:nvPr/>
        </p:nvSpPr>
        <p:spPr>
          <a:xfrm>
            <a:off x="5519676" y="3132800"/>
            <a:ext cx="1167300" cy="279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Helvetica Neue Light"/>
                <a:ea typeface="Helvetica Neue Light"/>
                <a:cs typeface="Helvetica Neue Light"/>
                <a:sym typeface="Helvetica Neue Light"/>
              </a:rPr>
              <a:t>printSquare(5)</a:t>
            </a: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300" name="Google Shape;300;p69"/>
          <p:cNvSpPr txBox="1"/>
          <p:nvPr/>
        </p:nvSpPr>
        <p:spPr>
          <a:xfrm>
            <a:off x="853400" y="1392000"/>
            <a:ext cx="131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es" sz="1200" b="1" i="0" u="none" strike="noStrike" cap="none">
                <a:solidFill>
                  <a:srgbClr val="000000"/>
                </a:solidFill>
                <a:latin typeface="Helvetica Neue"/>
                <a:ea typeface="Helvetica Neue"/>
                <a:cs typeface="Helvetica Neue"/>
                <a:sym typeface="Helvetica Neue"/>
              </a:rPr>
              <a:t>Paso 1</a:t>
            </a:r>
            <a:endParaRPr sz="1200" b="1" i="0" u="none" strike="noStrike" cap="none">
              <a:solidFill>
                <a:srgbClr val="000000"/>
              </a:solidFill>
              <a:latin typeface="Helvetica Neue"/>
              <a:ea typeface="Helvetica Neue"/>
              <a:cs typeface="Helvetica Neue"/>
              <a:sym typeface="Helvetica Neue"/>
            </a:endParaRPr>
          </a:p>
        </p:txBody>
      </p:sp>
      <p:sp>
        <p:nvSpPr>
          <p:cNvPr id="301" name="Google Shape;301;p69"/>
          <p:cNvSpPr txBox="1"/>
          <p:nvPr/>
        </p:nvSpPr>
        <p:spPr>
          <a:xfrm>
            <a:off x="2384725" y="1392000"/>
            <a:ext cx="131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es" sz="1200" b="1" i="0" u="none" strike="noStrike" cap="none">
                <a:solidFill>
                  <a:srgbClr val="000000"/>
                </a:solidFill>
                <a:latin typeface="Helvetica Neue"/>
                <a:ea typeface="Helvetica Neue"/>
                <a:cs typeface="Helvetica Neue"/>
                <a:sym typeface="Helvetica Neue"/>
              </a:rPr>
              <a:t>Paso 2</a:t>
            </a:r>
            <a:endParaRPr sz="1200" b="1" i="0" u="none" strike="noStrike" cap="none">
              <a:solidFill>
                <a:srgbClr val="000000"/>
              </a:solidFill>
              <a:latin typeface="Helvetica Neue"/>
              <a:ea typeface="Helvetica Neue"/>
              <a:cs typeface="Helvetica Neue"/>
              <a:sym typeface="Helvetica Neue"/>
            </a:endParaRPr>
          </a:p>
        </p:txBody>
      </p:sp>
      <p:sp>
        <p:nvSpPr>
          <p:cNvPr id="302" name="Google Shape;302;p69"/>
          <p:cNvSpPr txBox="1"/>
          <p:nvPr/>
        </p:nvSpPr>
        <p:spPr>
          <a:xfrm>
            <a:off x="3916050" y="1392000"/>
            <a:ext cx="131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es" sz="1200" b="1" i="0" u="none" strike="noStrike" cap="none">
                <a:solidFill>
                  <a:srgbClr val="000000"/>
                </a:solidFill>
                <a:latin typeface="Helvetica Neue"/>
                <a:ea typeface="Helvetica Neue"/>
                <a:cs typeface="Helvetica Neue"/>
                <a:sym typeface="Helvetica Neue"/>
              </a:rPr>
              <a:t>Paso 3</a:t>
            </a:r>
            <a:endParaRPr sz="1200" b="1" i="0" u="none" strike="noStrike" cap="none">
              <a:solidFill>
                <a:srgbClr val="000000"/>
              </a:solidFill>
              <a:latin typeface="Helvetica Neue"/>
              <a:ea typeface="Helvetica Neue"/>
              <a:cs typeface="Helvetica Neue"/>
              <a:sym typeface="Helvetica Neue"/>
            </a:endParaRPr>
          </a:p>
        </p:txBody>
      </p:sp>
      <p:sp>
        <p:nvSpPr>
          <p:cNvPr id="303" name="Google Shape;303;p69"/>
          <p:cNvSpPr txBox="1"/>
          <p:nvPr/>
        </p:nvSpPr>
        <p:spPr>
          <a:xfrm>
            <a:off x="5447375" y="1392000"/>
            <a:ext cx="131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es" sz="1200" b="1" i="0" u="none" strike="noStrike" cap="none">
                <a:solidFill>
                  <a:srgbClr val="000000"/>
                </a:solidFill>
                <a:latin typeface="Helvetica Neue"/>
                <a:ea typeface="Helvetica Neue"/>
                <a:cs typeface="Helvetica Neue"/>
                <a:sym typeface="Helvetica Neue"/>
              </a:rPr>
              <a:t>Paso 4</a:t>
            </a:r>
            <a:endParaRPr sz="1200" b="1" i="0" u="none" strike="noStrike" cap="none">
              <a:solidFill>
                <a:srgbClr val="000000"/>
              </a:solidFill>
              <a:latin typeface="Helvetica Neue"/>
              <a:ea typeface="Helvetica Neue"/>
              <a:cs typeface="Helvetica Neue"/>
              <a:sym typeface="Helvetica Neue"/>
            </a:endParaRPr>
          </a:p>
        </p:txBody>
      </p:sp>
      <p:sp>
        <p:nvSpPr>
          <p:cNvPr id="304" name="Google Shape;304;p69"/>
          <p:cNvSpPr txBox="1"/>
          <p:nvPr/>
        </p:nvSpPr>
        <p:spPr>
          <a:xfrm>
            <a:off x="6978700" y="1392000"/>
            <a:ext cx="131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rgbClr val="000000"/>
              </a:buClr>
              <a:buSzPts val="1200"/>
              <a:buFont typeface="Arial"/>
              <a:buNone/>
            </a:pPr>
            <a:r>
              <a:rPr lang="es" sz="1200" b="1" i="0" u="none" strike="noStrike" cap="none">
                <a:solidFill>
                  <a:srgbClr val="000000"/>
                </a:solidFill>
                <a:latin typeface="Helvetica Neue"/>
                <a:ea typeface="Helvetica Neue"/>
                <a:cs typeface="Helvetica Neue"/>
                <a:sym typeface="Helvetica Neue"/>
              </a:rPr>
              <a:t>Paso 5</a:t>
            </a:r>
            <a:endParaRPr sz="1200" b="1" i="0" u="none" strike="noStrike" cap="none">
              <a:solidFill>
                <a:srgbClr val="000000"/>
              </a:solidFill>
              <a:latin typeface="Helvetica Neue"/>
              <a:ea typeface="Helvetica Neue"/>
              <a:cs typeface="Helvetica Neue"/>
              <a:sym typeface="Helvetica Neue"/>
            </a:endParaRPr>
          </a:p>
        </p:txBody>
      </p:sp>
      <p:sp>
        <p:nvSpPr>
          <p:cNvPr id="305" name="Google Shape;305;p69"/>
          <p:cNvSpPr txBox="1"/>
          <p:nvPr/>
        </p:nvSpPr>
        <p:spPr>
          <a:xfrm>
            <a:off x="441750" y="3853450"/>
            <a:ext cx="8260500" cy="105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Es una </a:t>
            </a:r>
            <a:r>
              <a:rPr lang="es" sz="1600" b="1" i="0" u="none" strike="noStrike" cap="none">
                <a:solidFill>
                  <a:srgbClr val="000000"/>
                </a:solidFill>
                <a:latin typeface="DM Sans"/>
                <a:ea typeface="DM Sans"/>
                <a:cs typeface="DM Sans"/>
                <a:sym typeface="DM Sans"/>
              </a:rPr>
              <a:t>lista de tareas </a:t>
            </a:r>
            <a:r>
              <a:rPr lang="es" sz="1600" b="0" i="0" u="none" strike="noStrike" cap="none">
                <a:solidFill>
                  <a:srgbClr val="000000"/>
                </a:solidFill>
                <a:latin typeface="DM Sans"/>
                <a:ea typeface="DM Sans"/>
                <a:cs typeface="DM Sans"/>
                <a:sym typeface="DM Sans"/>
              </a:rPr>
              <a:t>de JS a ejecutar durante el programa 📝. </a:t>
            </a:r>
            <a:endParaRPr sz="160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100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Cada nueva instrucción se agrega en el orden que corresponde al stack y el motor de JS resuelve una a una.</a:t>
            </a:r>
            <a:endParaRPr sz="1600" b="0" i="0" u="none" strike="noStrike" cap="non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pSp>
        <p:nvGrpSpPr>
          <p:cNvPr id="310" name="Google Shape;310;p70"/>
          <p:cNvGrpSpPr/>
          <p:nvPr/>
        </p:nvGrpSpPr>
        <p:grpSpPr>
          <a:xfrm>
            <a:off x="457338" y="468286"/>
            <a:ext cx="431100" cy="431100"/>
            <a:chOff x="4616400" y="1950761"/>
            <a:chExt cx="431100" cy="431100"/>
          </a:xfrm>
        </p:grpSpPr>
        <p:sp>
          <p:nvSpPr>
            <p:cNvPr id="311" name="Google Shape;311;p70"/>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2" name="Google Shape;312;p70"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13" name="Google Shape;313;p70"/>
          <p:cNvSpPr txBox="1"/>
          <p:nvPr/>
        </p:nvSpPr>
        <p:spPr>
          <a:xfrm>
            <a:off x="466350" y="1670550"/>
            <a:ext cx="8211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chemeClr val="lt1"/>
                </a:solidFill>
                <a:latin typeface="DM Sans"/>
                <a:ea typeface="DM Sans"/>
                <a:cs typeface="DM Sans"/>
                <a:sym typeface="DM Sans"/>
              </a:rPr>
              <a:t>El </a:t>
            </a:r>
            <a:r>
              <a:rPr lang="es" sz="2500" b="1" i="0" u="none" strike="noStrike" cap="none">
                <a:solidFill>
                  <a:schemeClr val="lt1"/>
                </a:solidFill>
                <a:latin typeface="DM Sans"/>
                <a:ea typeface="DM Sans"/>
                <a:cs typeface="DM Sans"/>
                <a:sym typeface="DM Sans"/>
              </a:rPr>
              <a:t>Event Loop</a:t>
            </a:r>
            <a:r>
              <a:rPr lang="es" sz="2500" b="0" i="0" u="none" strike="noStrike" cap="none">
                <a:solidFill>
                  <a:schemeClr val="lt1"/>
                </a:solidFill>
                <a:latin typeface="DM Sans"/>
                <a:ea typeface="DM Sans"/>
                <a:cs typeface="DM Sans"/>
                <a:sym typeface="DM Sans"/>
              </a:rPr>
              <a:t> es la herramienta que permite la sincronización entre nuestro call stack con estas tareas asincrónicas que funcionan en un thread aparte.</a:t>
            </a:r>
            <a:endParaRPr sz="25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EAFF6A"/>
                </a:solidFill>
                <a:latin typeface="DM Sans"/>
                <a:ea typeface="DM Sans"/>
                <a:cs typeface="DM Sans"/>
                <a:sym typeface="DM Sans"/>
              </a:rPr>
              <a:t>Si el stack está vacío, el Event Loop envía la primera función que esté en la </a:t>
            </a:r>
            <a:r>
              <a:rPr lang="es" sz="2500" b="1" i="0" u="none" strike="noStrike" cap="none">
                <a:solidFill>
                  <a:srgbClr val="EAFF6A"/>
                </a:solidFill>
                <a:latin typeface="DM Sans"/>
                <a:ea typeface="DM Sans"/>
                <a:cs typeface="DM Sans"/>
                <a:sym typeface="DM Sans"/>
              </a:rPr>
              <a:t>callback queue</a:t>
            </a:r>
            <a:r>
              <a:rPr lang="es" sz="2500" b="0" i="0" u="none" strike="noStrike" cap="none">
                <a:solidFill>
                  <a:srgbClr val="EAFF6A"/>
                </a:solidFill>
                <a:latin typeface="DM Sans"/>
                <a:ea typeface="DM Sans"/>
                <a:cs typeface="DM Sans"/>
                <a:sym typeface="DM Sans"/>
              </a:rPr>
              <a:t> al </a:t>
            </a:r>
            <a:r>
              <a:rPr lang="es" sz="2500" b="1" i="0" u="none" strike="noStrike" cap="none">
                <a:solidFill>
                  <a:srgbClr val="EAFF6A"/>
                </a:solidFill>
                <a:latin typeface="DM Sans"/>
                <a:ea typeface="DM Sans"/>
                <a:cs typeface="DM Sans"/>
                <a:sym typeface="DM Sans"/>
              </a:rPr>
              <a:t>call stack</a:t>
            </a:r>
            <a:r>
              <a:rPr lang="es" sz="2500" b="0" i="0" u="none" strike="noStrike" cap="none">
                <a:solidFill>
                  <a:srgbClr val="EAFF6A"/>
                </a:solidFill>
                <a:latin typeface="DM Sans"/>
                <a:ea typeface="DM Sans"/>
                <a:cs typeface="DM Sans"/>
                <a:sym typeface="DM Sans"/>
              </a:rPr>
              <a:t> y comienza a ejecutarse. </a:t>
            </a:r>
            <a:endParaRPr sz="2500" b="0" i="0" u="none" strike="noStrike" cap="none">
              <a:solidFill>
                <a:srgbClr val="EAFF6A"/>
              </a:solidFill>
              <a:latin typeface="DM Sans"/>
              <a:ea typeface="DM Sans"/>
              <a:cs typeface="DM Sans"/>
              <a:sym typeface="DM Sans"/>
            </a:endParaRPr>
          </a:p>
        </p:txBody>
      </p:sp>
      <p:sp>
        <p:nvSpPr>
          <p:cNvPr id="314" name="Google Shape;314;p70"/>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Event Loop</a:t>
            </a:r>
            <a:endParaRPr sz="4000" b="1" i="0" u="none" strike="noStrike" cap="none">
              <a:solidFill>
                <a:srgbClr val="EAFF6A"/>
              </a:solidFill>
              <a:latin typeface="DM Sans"/>
              <a:ea typeface="DM Sans"/>
              <a:cs typeface="DM Sans"/>
              <a:sym typeface="DM Sans"/>
            </a:endParaRPr>
          </a:p>
        </p:txBody>
      </p:sp>
      <p:sp>
        <p:nvSpPr>
          <p:cNvPr id="315" name="Google Shape;315;p7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Asincronía y </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accent6"/>
                </a:solidFill>
                <a:latin typeface="DM Sans"/>
                <a:ea typeface="DM Sans"/>
                <a:cs typeface="DM Sans"/>
                <a:sym typeface="DM Sans"/>
              </a:rPr>
              <a:t>temporizadores</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2"/>
          <p:cNvSpPr txBox="1"/>
          <p:nvPr/>
        </p:nvSpPr>
        <p:spPr>
          <a:xfrm>
            <a:off x="1461300" y="1953000"/>
            <a:ext cx="6221400" cy="3343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setTimeout y setInterval</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3"/>
          <p:cNvSpPr txBox="1"/>
          <p:nvPr/>
        </p:nvSpPr>
        <p:spPr>
          <a:xfrm>
            <a:off x="1189350" y="921038"/>
            <a:ext cx="6765300" cy="106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 una función que permite realizar acciones asincrónicamente 🤹.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La función recibe dos parámetros: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100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Una función de</a:t>
            </a:r>
            <a:r>
              <a:rPr lang="es" sz="1350" b="0" i="0" u="none" strike="noStrike" cap="none">
                <a:solidFill>
                  <a:srgbClr val="000000"/>
                </a:solidFill>
                <a:highlight>
                  <a:srgbClr val="EAFF6A"/>
                </a:highlight>
                <a:latin typeface="DM Sans"/>
                <a:ea typeface="DM Sans"/>
                <a:cs typeface="DM Sans"/>
                <a:sym typeface="DM Sans"/>
              </a:rPr>
              <a:t> callback </a:t>
            </a:r>
            <a:r>
              <a:rPr lang="es" sz="1350" b="0" i="0" u="none" strike="noStrike" cap="none">
                <a:solidFill>
                  <a:srgbClr val="000000"/>
                </a:solidFill>
                <a:latin typeface="DM Sans"/>
                <a:ea typeface="DM Sans"/>
                <a:cs typeface="DM Sans"/>
                <a:sym typeface="DM Sans"/>
              </a:rPr>
              <a:t>y un </a:t>
            </a:r>
            <a:r>
              <a:rPr lang="es" sz="1350" b="0" i="0" u="none" strike="noStrike" cap="none">
                <a:solidFill>
                  <a:srgbClr val="000000"/>
                </a:solidFill>
                <a:highlight>
                  <a:srgbClr val="EAFF6A"/>
                </a:highlight>
                <a:latin typeface="DM Sans"/>
                <a:ea typeface="DM Sans"/>
                <a:cs typeface="DM Sans"/>
                <a:sym typeface="DM Sans"/>
              </a:rPr>
              <a:t>valor numérico</a:t>
            </a:r>
            <a:r>
              <a:rPr lang="es" sz="1350" b="0" i="0" u="none" strike="noStrike" cap="none">
                <a:solidFill>
                  <a:srgbClr val="000000"/>
                </a:solidFill>
                <a:latin typeface="DM Sans"/>
                <a:ea typeface="DM Sans"/>
                <a:cs typeface="DM Sans"/>
                <a:sym typeface="DM Sans"/>
              </a:rPr>
              <a:t> que representa milisegundos</a:t>
            </a:r>
            <a:endParaRPr sz="1350" b="0" i="0" u="none" strike="noStrike" cap="none">
              <a:solidFill>
                <a:srgbClr val="000000"/>
              </a:solidFill>
              <a:latin typeface="DM Sans"/>
              <a:ea typeface="DM Sans"/>
              <a:cs typeface="DM Sans"/>
              <a:sym typeface="DM Sans"/>
            </a:endParaRPr>
          </a:p>
        </p:txBody>
      </p:sp>
      <p:sp>
        <p:nvSpPr>
          <p:cNvPr id="331" name="Google Shape;331;p73"/>
          <p:cNvSpPr/>
          <p:nvPr/>
        </p:nvSpPr>
        <p:spPr>
          <a:xfrm>
            <a:off x="-206700" y="206725"/>
            <a:ext cx="3526200" cy="279600"/>
          </a:xfrm>
          <a:prstGeom prst="roundRect">
            <a:avLst>
              <a:gd name="adj" fmla="val 16667"/>
            </a:avLst>
          </a:prstGeom>
          <a:solidFill>
            <a:srgbClr val="EAFF6A"/>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setTimeout</a:t>
            </a:r>
            <a:endParaRPr sz="1400" b="1" i="0" u="none" strike="noStrike" cap="none">
              <a:solidFill>
                <a:srgbClr val="000000"/>
              </a:solidFill>
              <a:latin typeface="DM Sans"/>
              <a:ea typeface="DM Sans"/>
              <a:cs typeface="DM Sans"/>
              <a:sym typeface="DM Sans"/>
            </a:endParaRPr>
          </a:p>
        </p:txBody>
      </p:sp>
      <p:sp>
        <p:nvSpPr>
          <p:cNvPr id="332" name="Google Shape;332;p73"/>
          <p:cNvSpPr/>
          <p:nvPr/>
        </p:nvSpPr>
        <p:spPr>
          <a:xfrm>
            <a:off x="1921200" y="2083651"/>
            <a:ext cx="5301600" cy="438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3"/>
          <p:cNvSpPr txBox="1"/>
          <p:nvPr/>
        </p:nvSpPr>
        <p:spPr>
          <a:xfrm>
            <a:off x="2042800" y="2083647"/>
            <a:ext cx="30000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650"/>
              <a:buFont typeface="Arial"/>
              <a:buNone/>
            </a:pPr>
            <a:r>
              <a:rPr lang="es" sz="1650" b="0" i="0" u="none" strike="noStrike" cap="none">
                <a:solidFill>
                  <a:srgbClr val="DCDCAA"/>
                </a:solidFill>
                <a:latin typeface="Courier New"/>
                <a:ea typeface="Courier New"/>
                <a:cs typeface="Courier New"/>
                <a:sym typeface="Courier New"/>
              </a:rPr>
              <a:t>setTimeout</a:t>
            </a:r>
            <a:r>
              <a:rPr lang="es" sz="1650" b="0" i="0" u="none" strike="noStrike" cap="none">
                <a:solidFill>
                  <a:srgbClr val="D4D4D4"/>
                </a:solidFill>
                <a:latin typeface="Courier New"/>
                <a:ea typeface="Courier New"/>
                <a:cs typeface="Courier New"/>
                <a:sym typeface="Courier New"/>
              </a:rPr>
              <a:t>(</a:t>
            </a:r>
            <a:r>
              <a:rPr lang="es" sz="1650" b="0" i="0" u="none" strike="noStrike" cap="none">
                <a:solidFill>
                  <a:srgbClr val="9CDCFE"/>
                </a:solidFill>
                <a:latin typeface="Courier New"/>
                <a:ea typeface="Courier New"/>
                <a:cs typeface="Courier New"/>
                <a:sym typeface="Courier New"/>
              </a:rPr>
              <a:t>fn</a:t>
            </a:r>
            <a:r>
              <a:rPr lang="es" sz="1650" b="0" i="0" u="none" strike="noStrike" cap="none">
                <a:solidFill>
                  <a:srgbClr val="D4D4D4"/>
                </a:solidFill>
                <a:latin typeface="Courier New"/>
                <a:ea typeface="Courier New"/>
                <a:cs typeface="Courier New"/>
                <a:sym typeface="Courier New"/>
              </a:rPr>
              <a:t>, </a:t>
            </a:r>
            <a:r>
              <a:rPr lang="es" sz="1650" b="0" i="0" u="none" strike="noStrike" cap="none">
                <a:solidFill>
                  <a:srgbClr val="9CDCFE"/>
                </a:solidFill>
                <a:latin typeface="Courier New"/>
                <a:ea typeface="Courier New"/>
                <a:cs typeface="Courier New"/>
                <a:sym typeface="Courier New"/>
              </a:rPr>
              <a:t>time</a:t>
            </a:r>
            <a:r>
              <a:rPr lang="es" sz="1650" b="0" i="0" u="none" strike="noStrike" cap="none">
                <a:solidFill>
                  <a:srgbClr val="D4D4D4"/>
                </a:solidFill>
                <a:latin typeface="Courier New"/>
                <a:ea typeface="Courier New"/>
                <a:cs typeface="Courier New"/>
                <a:sym typeface="Courier New"/>
              </a:rPr>
              <a:t>)</a:t>
            </a:r>
            <a:endParaRPr sz="1900" b="0" i="0" u="none" strike="noStrike" cap="none">
              <a:solidFill>
                <a:srgbClr val="000000"/>
              </a:solidFill>
              <a:latin typeface="Arial"/>
              <a:ea typeface="Arial"/>
              <a:cs typeface="Arial"/>
              <a:sym typeface="Arial"/>
            </a:endParaRPr>
          </a:p>
        </p:txBody>
      </p:sp>
      <p:sp>
        <p:nvSpPr>
          <p:cNvPr id="334" name="Google Shape;334;p73"/>
          <p:cNvSpPr txBox="1"/>
          <p:nvPr/>
        </p:nvSpPr>
        <p:spPr>
          <a:xfrm>
            <a:off x="1235400" y="2773125"/>
            <a:ext cx="6040500" cy="631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Así, la función que pasamos por primer parámetro se ejecuta luego de que transcurra el tiempo definido en el segundo parámetro. Por ejemplo:</a:t>
            </a:r>
            <a:endParaRPr sz="1350" b="0" i="0" u="none" strike="noStrike" cap="none">
              <a:solidFill>
                <a:srgbClr val="000000"/>
              </a:solidFill>
              <a:latin typeface="DM Sans"/>
              <a:ea typeface="DM Sans"/>
              <a:cs typeface="DM Sans"/>
              <a:sym typeface="DM Sans"/>
            </a:endParaRPr>
          </a:p>
        </p:txBody>
      </p:sp>
      <p:sp>
        <p:nvSpPr>
          <p:cNvPr id="335" name="Google Shape;335;p73"/>
          <p:cNvSpPr/>
          <p:nvPr/>
        </p:nvSpPr>
        <p:spPr>
          <a:xfrm>
            <a:off x="1921200" y="3655499"/>
            <a:ext cx="5301600" cy="95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3"/>
          <p:cNvSpPr txBox="1"/>
          <p:nvPr/>
        </p:nvSpPr>
        <p:spPr>
          <a:xfrm>
            <a:off x="1921200" y="3655500"/>
            <a:ext cx="4547700" cy="9564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DCDCAA"/>
                </a:solidFill>
                <a:latin typeface="Courier New"/>
                <a:ea typeface="Courier New"/>
                <a:cs typeface="Courier New"/>
                <a:sym typeface="Courier New"/>
              </a:rPr>
              <a:t>setTimeout</a:t>
            </a:r>
            <a:r>
              <a:rPr lang="es" sz="1350" b="0" i="0" u="none" strike="noStrike" cap="none">
                <a:solidFill>
                  <a:srgbClr val="D4D4D4"/>
                </a:solidFill>
                <a:latin typeface="Courier New"/>
                <a:ea typeface="Courier New"/>
                <a:cs typeface="Courier New"/>
                <a:sym typeface="Courier New"/>
              </a:rPr>
              <a:t>(()</a:t>
            </a:r>
            <a:r>
              <a:rPr lang="es" sz="1350" b="0" i="0" u="none" strike="noStrike" cap="none">
                <a:solidFill>
                  <a:srgbClr val="569CD6"/>
                </a:solidFill>
                <a:latin typeface="Courier New"/>
                <a:ea typeface="Courier New"/>
                <a:cs typeface="Courier New"/>
                <a:sym typeface="Courier New"/>
              </a:rPr>
              <a:t>=&gt;</a:t>
            </a:r>
            <a:r>
              <a:rPr lang="es" sz="1350" b="0" i="0" u="none" strike="noStrike" cap="none">
                <a:solidFill>
                  <a:srgbClr val="D4D4D4"/>
                </a:solidFill>
                <a:latin typeface="Courier New"/>
                <a:ea typeface="Courier New"/>
                <a:cs typeface="Courier New"/>
                <a:sym typeface="Courier New"/>
              </a:rPr>
              <a:t> {</a:t>
            </a:r>
            <a:endParaRPr sz="13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D4D4D4"/>
                </a:solidFill>
                <a:latin typeface="Courier New"/>
                <a:ea typeface="Courier New"/>
                <a:cs typeface="Courier New"/>
                <a:sym typeface="Courier New"/>
              </a:rPr>
              <a:t>    </a:t>
            </a:r>
            <a:r>
              <a:rPr lang="es" sz="1350" b="0" i="0" u="none" strike="noStrike" cap="none">
                <a:solidFill>
                  <a:srgbClr val="9CDCFE"/>
                </a:solidFill>
                <a:latin typeface="Courier New"/>
                <a:ea typeface="Courier New"/>
                <a:cs typeface="Courier New"/>
                <a:sym typeface="Courier New"/>
              </a:rPr>
              <a:t>console</a:t>
            </a:r>
            <a:r>
              <a:rPr lang="es" sz="1350" b="0" i="0" u="none" strike="noStrike" cap="none">
                <a:solidFill>
                  <a:srgbClr val="D4D4D4"/>
                </a:solidFill>
                <a:latin typeface="Courier New"/>
                <a:ea typeface="Courier New"/>
                <a:cs typeface="Courier New"/>
                <a:sym typeface="Courier New"/>
              </a:rPr>
              <a:t>.</a:t>
            </a:r>
            <a:r>
              <a:rPr lang="es" sz="1350" b="0" i="0" u="none" strike="noStrike" cap="none">
                <a:solidFill>
                  <a:srgbClr val="DCDCAA"/>
                </a:solidFill>
                <a:latin typeface="Courier New"/>
                <a:ea typeface="Courier New"/>
                <a:cs typeface="Courier New"/>
                <a:sym typeface="Courier New"/>
              </a:rPr>
              <a:t>log</a:t>
            </a:r>
            <a:r>
              <a:rPr lang="es" sz="1350" b="0" i="0" u="none" strike="noStrike" cap="none">
                <a:solidFill>
                  <a:srgbClr val="D4D4D4"/>
                </a:solidFill>
                <a:latin typeface="Courier New"/>
                <a:ea typeface="Courier New"/>
                <a:cs typeface="Courier New"/>
                <a:sym typeface="Courier New"/>
              </a:rPr>
              <a:t>(</a:t>
            </a:r>
            <a:r>
              <a:rPr lang="es" sz="1350" b="0" i="0" u="none" strike="noStrike" cap="none">
                <a:solidFill>
                  <a:srgbClr val="CE9178"/>
                </a:solidFill>
                <a:latin typeface="Courier New"/>
                <a:ea typeface="Courier New"/>
                <a:cs typeface="Courier New"/>
                <a:sym typeface="Courier New"/>
              </a:rPr>
              <a:t>"Proceso asincrónico"</a:t>
            </a:r>
            <a:r>
              <a:rPr lang="es" sz="1350" b="0" i="0" u="none" strike="noStrike" cap="none">
                <a:solidFill>
                  <a:srgbClr val="D4D4D4"/>
                </a:solidFill>
                <a:latin typeface="Courier New"/>
                <a:ea typeface="Courier New"/>
                <a:cs typeface="Courier New"/>
                <a:sym typeface="Courier New"/>
              </a:rPr>
              <a:t>)</a:t>
            </a:r>
            <a:endParaRPr sz="13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D4D4D4"/>
                </a:solidFill>
                <a:latin typeface="Courier New"/>
                <a:ea typeface="Courier New"/>
                <a:cs typeface="Courier New"/>
                <a:sym typeface="Courier New"/>
              </a:rPr>
              <a:t>}, </a:t>
            </a:r>
            <a:r>
              <a:rPr lang="es" sz="1350" b="0" i="0" u="none" strike="noStrike" cap="none">
                <a:solidFill>
                  <a:srgbClr val="B5CEA8"/>
                </a:solidFill>
                <a:latin typeface="Courier New"/>
                <a:ea typeface="Courier New"/>
                <a:cs typeface="Courier New"/>
                <a:sym typeface="Courier New"/>
              </a:rPr>
              <a:t>3000</a:t>
            </a:r>
            <a:r>
              <a:rPr lang="es" sz="1350" b="0" i="0" u="none" strike="noStrike" cap="none">
                <a:solidFill>
                  <a:srgbClr val="D4D4D4"/>
                </a:solidFill>
                <a:latin typeface="Courier New"/>
                <a:ea typeface="Courier New"/>
                <a:cs typeface="Courier New"/>
                <a:sym typeface="Courier New"/>
              </a:rPr>
              <a: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4"/>
          <p:cNvSpPr/>
          <p:nvPr/>
        </p:nvSpPr>
        <p:spPr>
          <a:xfrm>
            <a:off x="-206700" y="206725"/>
            <a:ext cx="3526200" cy="279600"/>
          </a:xfrm>
          <a:prstGeom prst="roundRect">
            <a:avLst>
              <a:gd name="adj" fmla="val 16667"/>
            </a:avLst>
          </a:prstGeom>
          <a:solidFill>
            <a:srgbClr val="E0FF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setInterval</a:t>
            </a:r>
            <a:endParaRPr sz="1400" b="1" i="0" u="none" strike="noStrike" cap="none">
              <a:solidFill>
                <a:srgbClr val="000000"/>
              </a:solidFill>
              <a:latin typeface="DM Sans"/>
              <a:ea typeface="DM Sans"/>
              <a:cs typeface="DM Sans"/>
              <a:sym typeface="DM Sans"/>
            </a:endParaRPr>
          </a:p>
        </p:txBody>
      </p:sp>
      <p:sp>
        <p:nvSpPr>
          <p:cNvPr id="342" name="Google Shape;342;p74"/>
          <p:cNvSpPr txBox="1"/>
          <p:nvPr/>
        </p:nvSpPr>
        <p:spPr>
          <a:xfrm>
            <a:off x="1093425" y="1015900"/>
            <a:ext cx="7128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Tiene la misma sintaxis que setTimeout, pero la unidad de tiempo es un intervalo para la repetición de la función asociada:</a:t>
            </a:r>
            <a:endParaRPr sz="1350" b="0" i="0" u="none" strike="noStrike" cap="none">
              <a:solidFill>
                <a:srgbClr val="000000"/>
              </a:solidFill>
              <a:latin typeface="DM Sans"/>
              <a:ea typeface="DM Sans"/>
              <a:cs typeface="DM Sans"/>
              <a:sym typeface="DM Sans"/>
            </a:endParaRPr>
          </a:p>
        </p:txBody>
      </p:sp>
      <p:pic>
        <p:nvPicPr>
          <p:cNvPr id="343" name="Google Shape;343;p74"/>
          <p:cNvPicPr preferRelativeResize="0"/>
          <p:nvPr/>
        </p:nvPicPr>
        <p:blipFill rotWithShape="1">
          <a:blip r:embed="rId3">
            <a:alphaModFix/>
          </a:blip>
          <a:srcRect/>
          <a:stretch/>
        </p:blipFill>
        <p:spPr>
          <a:xfrm>
            <a:off x="7790225" y="4741250"/>
            <a:ext cx="1082450" cy="252126"/>
          </a:xfrm>
          <a:prstGeom prst="rect">
            <a:avLst/>
          </a:prstGeom>
          <a:noFill/>
          <a:ln>
            <a:noFill/>
          </a:ln>
        </p:spPr>
      </p:pic>
      <p:sp>
        <p:nvSpPr>
          <p:cNvPr id="344" name="Google Shape;344;p74"/>
          <p:cNvSpPr/>
          <p:nvPr/>
        </p:nvSpPr>
        <p:spPr>
          <a:xfrm>
            <a:off x="1361875" y="1901938"/>
            <a:ext cx="3446100" cy="116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4"/>
          <p:cNvSpPr txBox="1"/>
          <p:nvPr/>
        </p:nvSpPr>
        <p:spPr>
          <a:xfrm>
            <a:off x="1426413" y="1901938"/>
            <a:ext cx="3184500" cy="10707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550"/>
              <a:buFont typeface="Arial"/>
              <a:buNone/>
            </a:pPr>
            <a:r>
              <a:rPr lang="es" sz="1550" b="0" i="0" u="none" strike="noStrike" cap="none">
                <a:solidFill>
                  <a:srgbClr val="DCDCAA"/>
                </a:solidFill>
                <a:latin typeface="Courier New"/>
                <a:ea typeface="Courier New"/>
                <a:cs typeface="Courier New"/>
                <a:sym typeface="Courier New"/>
              </a:rPr>
              <a:t>setInterval</a:t>
            </a:r>
            <a:r>
              <a:rPr lang="es" sz="1550" b="0" i="0" u="none" strike="noStrike" cap="none">
                <a:solidFill>
                  <a:srgbClr val="D4D4D4"/>
                </a:solidFill>
                <a:latin typeface="Courier New"/>
                <a:ea typeface="Courier New"/>
                <a:cs typeface="Courier New"/>
                <a:sym typeface="Courier New"/>
              </a:rPr>
              <a:t>(() </a:t>
            </a:r>
            <a:r>
              <a:rPr lang="es" sz="1550" b="0" i="0" u="none" strike="noStrike" cap="none">
                <a:solidFill>
                  <a:srgbClr val="569CD6"/>
                </a:solidFill>
                <a:latin typeface="Courier New"/>
                <a:ea typeface="Courier New"/>
                <a:cs typeface="Courier New"/>
                <a:sym typeface="Courier New"/>
              </a:rPr>
              <a:t>=&gt;</a:t>
            </a:r>
            <a:r>
              <a:rPr lang="es" sz="1550" b="0" i="0" u="none" strike="noStrike" cap="none">
                <a:solidFill>
                  <a:srgbClr val="D4D4D4"/>
                </a:solidFill>
                <a:latin typeface="Courier New"/>
                <a:ea typeface="Courier New"/>
                <a:cs typeface="Courier New"/>
                <a:sym typeface="Courier New"/>
              </a:rPr>
              <a:t> {</a:t>
            </a:r>
            <a:endParaRPr sz="15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550"/>
              <a:buFont typeface="Arial"/>
              <a:buNone/>
            </a:pPr>
            <a:r>
              <a:rPr lang="es" sz="1550" b="0" i="0" u="none" strike="noStrike" cap="none">
                <a:solidFill>
                  <a:srgbClr val="D4D4D4"/>
                </a:solidFill>
                <a:latin typeface="Courier New"/>
                <a:ea typeface="Courier New"/>
                <a:cs typeface="Courier New"/>
                <a:sym typeface="Courier New"/>
              </a:rPr>
              <a:t>    </a:t>
            </a:r>
            <a:r>
              <a:rPr lang="es" sz="1550" b="0" i="0" u="none" strike="noStrike" cap="none">
                <a:solidFill>
                  <a:srgbClr val="9CDCFE"/>
                </a:solidFill>
                <a:latin typeface="Courier New"/>
                <a:ea typeface="Courier New"/>
                <a:cs typeface="Courier New"/>
                <a:sym typeface="Courier New"/>
              </a:rPr>
              <a:t>console</a:t>
            </a:r>
            <a:r>
              <a:rPr lang="es" sz="1550" b="0" i="0" u="none" strike="noStrike" cap="none">
                <a:solidFill>
                  <a:srgbClr val="D4D4D4"/>
                </a:solidFill>
                <a:latin typeface="Courier New"/>
                <a:ea typeface="Courier New"/>
                <a:cs typeface="Courier New"/>
                <a:sym typeface="Courier New"/>
              </a:rPr>
              <a:t>.</a:t>
            </a:r>
            <a:r>
              <a:rPr lang="es" sz="1550" b="0" i="0" u="none" strike="noStrike" cap="none">
                <a:solidFill>
                  <a:srgbClr val="DCDCAA"/>
                </a:solidFill>
                <a:latin typeface="Courier New"/>
                <a:ea typeface="Courier New"/>
                <a:cs typeface="Courier New"/>
                <a:sym typeface="Courier New"/>
              </a:rPr>
              <a:t>log</a:t>
            </a:r>
            <a:r>
              <a:rPr lang="es" sz="1550" b="0" i="0" u="none" strike="noStrike" cap="none">
                <a:solidFill>
                  <a:srgbClr val="D4D4D4"/>
                </a:solidFill>
                <a:latin typeface="Courier New"/>
                <a:ea typeface="Courier New"/>
                <a:cs typeface="Courier New"/>
                <a:sym typeface="Courier New"/>
              </a:rPr>
              <a:t>(</a:t>
            </a:r>
            <a:r>
              <a:rPr lang="es" sz="1550" b="0" i="0" u="none" strike="noStrike" cap="none">
                <a:solidFill>
                  <a:srgbClr val="CE9178"/>
                </a:solidFill>
                <a:latin typeface="Courier New"/>
                <a:ea typeface="Courier New"/>
                <a:cs typeface="Courier New"/>
                <a:sym typeface="Courier New"/>
              </a:rPr>
              <a:t>"Tic"</a:t>
            </a:r>
            <a:r>
              <a:rPr lang="es" sz="1550" b="0" i="0" u="none" strike="noStrike" cap="none">
                <a:solidFill>
                  <a:srgbClr val="D4D4D4"/>
                </a:solidFill>
                <a:latin typeface="Courier New"/>
                <a:ea typeface="Courier New"/>
                <a:cs typeface="Courier New"/>
                <a:sym typeface="Courier New"/>
              </a:rPr>
              <a:t>)</a:t>
            </a:r>
            <a:endParaRPr sz="15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550"/>
              <a:buFont typeface="Arial"/>
              <a:buNone/>
            </a:pPr>
            <a:r>
              <a:rPr lang="es" sz="1550" b="0" i="0" u="none" strike="noStrike" cap="none">
                <a:solidFill>
                  <a:srgbClr val="D4D4D4"/>
                </a:solidFill>
                <a:latin typeface="Courier New"/>
                <a:ea typeface="Courier New"/>
                <a:cs typeface="Courier New"/>
                <a:sym typeface="Courier New"/>
              </a:rPr>
              <a:t>}, </a:t>
            </a:r>
            <a:r>
              <a:rPr lang="es" sz="1550" b="0" i="0" u="none" strike="noStrike" cap="none">
                <a:solidFill>
                  <a:srgbClr val="B5CEA8"/>
                </a:solidFill>
                <a:latin typeface="Courier New"/>
                <a:ea typeface="Courier New"/>
                <a:cs typeface="Courier New"/>
                <a:sym typeface="Courier New"/>
              </a:rPr>
              <a:t>1000</a:t>
            </a:r>
            <a:r>
              <a:rPr lang="es" sz="1550" b="0" i="0" u="none" strike="noStrike" cap="none">
                <a:solidFill>
                  <a:srgbClr val="D4D4D4"/>
                </a:solidFill>
                <a:latin typeface="Courier New"/>
                <a:ea typeface="Courier New"/>
                <a:cs typeface="Courier New"/>
                <a:sym typeface="Courier New"/>
              </a:rPr>
              <a:t>)</a:t>
            </a:r>
            <a:endParaRPr sz="1650" b="0" i="0" u="none" strike="noStrike" cap="none">
              <a:solidFill>
                <a:srgbClr val="000000"/>
              </a:solidFill>
              <a:latin typeface="Arial"/>
              <a:ea typeface="Arial"/>
              <a:cs typeface="Arial"/>
              <a:sym typeface="Arial"/>
            </a:endParaRPr>
          </a:p>
        </p:txBody>
      </p:sp>
      <p:pic>
        <p:nvPicPr>
          <p:cNvPr id="346" name="Google Shape;346;p74"/>
          <p:cNvPicPr preferRelativeResize="0"/>
          <p:nvPr/>
        </p:nvPicPr>
        <p:blipFill rotWithShape="1">
          <a:blip r:embed="rId4">
            <a:alphaModFix/>
          </a:blip>
          <a:srcRect b="53338"/>
          <a:stretch/>
        </p:blipFill>
        <p:spPr>
          <a:xfrm>
            <a:off x="4944597" y="1901863"/>
            <a:ext cx="2618653" cy="1162950"/>
          </a:xfrm>
          <a:prstGeom prst="rect">
            <a:avLst/>
          </a:prstGeom>
          <a:noFill/>
          <a:ln>
            <a:noFill/>
          </a:ln>
        </p:spPr>
      </p:pic>
      <p:sp>
        <p:nvSpPr>
          <p:cNvPr id="347" name="Google Shape;347;p74"/>
          <p:cNvSpPr txBox="1"/>
          <p:nvPr/>
        </p:nvSpPr>
        <p:spPr>
          <a:xfrm>
            <a:off x="1093425" y="3527275"/>
            <a:ext cx="7128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Permite ejecutar funciones de manera reiterativa tras los milisegundos indicados hasta que indiquemos su detención o se cierre la aplicación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5"/>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Control de errores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accent6"/>
                </a:solidFill>
                <a:latin typeface="DM Sans"/>
                <a:ea typeface="DM Sans"/>
                <a:cs typeface="DM Sans"/>
                <a:sym typeface="DM Sans"/>
              </a:rPr>
              <a:t>try - catch - finally</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76"/>
          <p:cNvSpPr/>
          <p:nvPr/>
        </p:nvSpPr>
        <p:spPr>
          <a:xfrm>
            <a:off x="-206700" y="206725"/>
            <a:ext cx="3526200" cy="279600"/>
          </a:xfrm>
          <a:prstGeom prst="roundRect">
            <a:avLst>
              <a:gd name="adj" fmla="val 16667"/>
            </a:avLst>
          </a:prstGeom>
          <a:solidFill>
            <a:srgbClr val="E0FF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Try - Catch - Finally</a:t>
            </a:r>
            <a:endParaRPr sz="1400" b="1" i="0" u="none" strike="noStrike" cap="none">
              <a:solidFill>
                <a:srgbClr val="000000"/>
              </a:solidFill>
              <a:latin typeface="DM Sans"/>
              <a:ea typeface="DM Sans"/>
              <a:cs typeface="DM Sans"/>
              <a:sym typeface="DM Sans"/>
            </a:endParaRPr>
          </a:p>
        </p:txBody>
      </p:sp>
      <p:sp>
        <p:nvSpPr>
          <p:cNvPr id="358" name="Google Shape;358;p76"/>
          <p:cNvSpPr txBox="1"/>
          <p:nvPr/>
        </p:nvSpPr>
        <p:spPr>
          <a:xfrm>
            <a:off x="846725" y="1198275"/>
            <a:ext cx="2516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control de errores en la ejecución del código, es algo clave en cualquier lenguaje de programación. </a:t>
            </a: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JavaScript, al igual que otros tantos lenguajes, incluye está opción utilizando para ello </a:t>
            </a:r>
            <a:r>
              <a:rPr lang="es" sz="1350" b="1" i="0" u="none" strike="noStrike" cap="none">
                <a:solidFill>
                  <a:schemeClr val="dk1"/>
                </a:solidFill>
                <a:latin typeface="DM Sans"/>
                <a:ea typeface="DM Sans"/>
                <a:cs typeface="DM Sans"/>
                <a:sym typeface="DM Sans"/>
              </a:rPr>
              <a:t>Try - Catch - Finally</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359" name="Google Shape;359;p76"/>
          <p:cNvPicPr preferRelativeResize="0"/>
          <p:nvPr/>
        </p:nvPicPr>
        <p:blipFill rotWithShape="1">
          <a:blip r:embed="rId3">
            <a:alphaModFix/>
          </a:blip>
          <a:srcRect/>
          <a:stretch/>
        </p:blipFill>
        <p:spPr>
          <a:xfrm>
            <a:off x="7790225" y="4741250"/>
            <a:ext cx="1082450" cy="252126"/>
          </a:xfrm>
          <a:prstGeom prst="rect">
            <a:avLst/>
          </a:prstGeom>
          <a:noFill/>
          <a:ln>
            <a:noFill/>
          </a:ln>
        </p:spPr>
      </p:pic>
      <p:pic>
        <p:nvPicPr>
          <p:cNvPr id="360" name="Google Shape;360;p76"/>
          <p:cNvPicPr preferRelativeResize="0"/>
          <p:nvPr/>
        </p:nvPicPr>
        <p:blipFill rotWithShape="1">
          <a:blip r:embed="rId4">
            <a:alphaModFix/>
          </a:blip>
          <a:srcRect/>
          <a:stretch/>
        </p:blipFill>
        <p:spPr>
          <a:xfrm>
            <a:off x="4438613" y="1239425"/>
            <a:ext cx="3738267" cy="280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7"/>
          <p:cNvSpPr/>
          <p:nvPr/>
        </p:nvSpPr>
        <p:spPr>
          <a:xfrm>
            <a:off x="-206700" y="206725"/>
            <a:ext cx="3526200" cy="279600"/>
          </a:xfrm>
          <a:prstGeom prst="roundRect">
            <a:avLst>
              <a:gd name="adj" fmla="val 16667"/>
            </a:avLst>
          </a:prstGeom>
          <a:solidFill>
            <a:srgbClr val="E0FF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Try - Catch - Finally</a:t>
            </a:r>
            <a:endParaRPr sz="1400" b="1" i="0" u="none" strike="noStrike" cap="none">
              <a:solidFill>
                <a:srgbClr val="000000"/>
              </a:solidFill>
              <a:latin typeface="DM Sans"/>
              <a:ea typeface="DM Sans"/>
              <a:cs typeface="DM Sans"/>
              <a:sym typeface="DM Sans"/>
            </a:endParaRPr>
          </a:p>
        </p:txBody>
      </p:sp>
      <p:sp>
        <p:nvSpPr>
          <p:cNvPr id="366" name="Google Shape;366;p77"/>
          <p:cNvSpPr txBox="1"/>
          <p:nvPr/>
        </p:nvSpPr>
        <p:spPr>
          <a:xfrm>
            <a:off x="359250" y="824550"/>
            <a:ext cx="26778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Intentamos realizar una tarea específica como, por ejemplo, pedir datos a un servidor remoto y listarlos en pantalla.</a:t>
            </a:r>
            <a:endParaRPr sz="1350" b="0" i="0" u="none" strike="noStrike" cap="none">
              <a:solidFill>
                <a:schemeClr val="dk1"/>
              </a:solidFill>
              <a:latin typeface="DM Sans"/>
              <a:ea typeface="DM Sans"/>
              <a:cs typeface="DM Sans"/>
              <a:sym typeface="DM Sans"/>
            </a:endParaRPr>
          </a:p>
        </p:txBody>
      </p:sp>
      <p:pic>
        <p:nvPicPr>
          <p:cNvPr id="367" name="Google Shape;367;p77"/>
          <p:cNvPicPr preferRelativeResize="0"/>
          <p:nvPr/>
        </p:nvPicPr>
        <p:blipFill rotWithShape="1">
          <a:blip r:embed="rId3">
            <a:alphaModFix/>
          </a:blip>
          <a:srcRect/>
          <a:stretch/>
        </p:blipFill>
        <p:spPr>
          <a:xfrm>
            <a:off x="7790225" y="4741250"/>
            <a:ext cx="1082450" cy="252126"/>
          </a:xfrm>
          <a:prstGeom prst="rect">
            <a:avLst/>
          </a:prstGeom>
          <a:noFill/>
          <a:ln>
            <a:noFill/>
          </a:ln>
        </p:spPr>
      </p:pic>
      <p:pic>
        <p:nvPicPr>
          <p:cNvPr id="368" name="Google Shape;368;p77"/>
          <p:cNvPicPr preferRelativeResize="0"/>
          <p:nvPr/>
        </p:nvPicPr>
        <p:blipFill rotWithShape="1">
          <a:blip r:embed="rId4">
            <a:alphaModFix/>
          </a:blip>
          <a:srcRect/>
          <a:stretch/>
        </p:blipFill>
        <p:spPr>
          <a:xfrm>
            <a:off x="359250" y="1965300"/>
            <a:ext cx="2481050" cy="1793399"/>
          </a:xfrm>
          <a:prstGeom prst="rect">
            <a:avLst/>
          </a:prstGeom>
          <a:noFill/>
          <a:ln>
            <a:noFill/>
          </a:ln>
        </p:spPr>
      </p:pic>
      <p:pic>
        <p:nvPicPr>
          <p:cNvPr id="369" name="Google Shape;369;p77"/>
          <p:cNvPicPr preferRelativeResize="0"/>
          <p:nvPr/>
        </p:nvPicPr>
        <p:blipFill rotWithShape="1">
          <a:blip r:embed="rId5">
            <a:alphaModFix/>
          </a:blip>
          <a:srcRect/>
          <a:stretch/>
        </p:blipFill>
        <p:spPr>
          <a:xfrm>
            <a:off x="3432000" y="1982025"/>
            <a:ext cx="2206705" cy="1793400"/>
          </a:xfrm>
          <a:prstGeom prst="rect">
            <a:avLst/>
          </a:prstGeom>
          <a:noFill/>
          <a:ln>
            <a:noFill/>
          </a:ln>
        </p:spPr>
      </p:pic>
      <p:pic>
        <p:nvPicPr>
          <p:cNvPr id="370" name="Google Shape;370;p77"/>
          <p:cNvPicPr preferRelativeResize="0"/>
          <p:nvPr/>
        </p:nvPicPr>
        <p:blipFill rotWithShape="1">
          <a:blip r:embed="rId6">
            <a:alphaModFix/>
          </a:blip>
          <a:srcRect/>
          <a:stretch/>
        </p:blipFill>
        <p:spPr>
          <a:xfrm>
            <a:off x="6364275" y="1962025"/>
            <a:ext cx="2380142" cy="1793400"/>
          </a:xfrm>
          <a:prstGeom prst="rect">
            <a:avLst/>
          </a:prstGeom>
          <a:noFill/>
          <a:ln>
            <a:noFill/>
          </a:ln>
        </p:spPr>
      </p:pic>
      <p:sp>
        <p:nvSpPr>
          <p:cNvPr id="371" name="Google Shape;371;p77"/>
          <p:cNvSpPr txBox="1"/>
          <p:nvPr/>
        </p:nvSpPr>
        <p:spPr>
          <a:xfrm>
            <a:off x="343500" y="4034200"/>
            <a:ext cx="24969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Try</a:t>
            </a:r>
            <a:endParaRPr sz="1400" b="0" i="0" u="none" strike="noStrike" cap="none">
              <a:solidFill>
                <a:srgbClr val="000000"/>
              </a:solidFill>
              <a:latin typeface="Arial"/>
              <a:ea typeface="Arial"/>
              <a:cs typeface="Arial"/>
              <a:sym typeface="Arial"/>
            </a:endParaRPr>
          </a:p>
        </p:txBody>
      </p:sp>
      <p:sp>
        <p:nvSpPr>
          <p:cNvPr id="372" name="Google Shape;372;p77"/>
          <p:cNvSpPr txBox="1"/>
          <p:nvPr/>
        </p:nvSpPr>
        <p:spPr>
          <a:xfrm>
            <a:off x="3432000" y="4034200"/>
            <a:ext cx="22068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Catch</a:t>
            </a:r>
            <a:endParaRPr sz="1400" b="0" i="0" u="none" strike="noStrike" cap="none">
              <a:solidFill>
                <a:srgbClr val="000000"/>
              </a:solidFill>
              <a:latin typeface="Arial"/>
              <a:ea typeface="Arial"/>
              <a:cs typeface="Arial"/>
              <a:sym typeface="Arial"/>
            </a:endParaRPr>
          </a:p>
        </p:txBody>
      </p:sp>
      <p:sp>
        <p:nvSpPr>
          <p:cNvPr id="373" name="Google Shape;373;p77"/>
          <p:cNvSpPr txBox="1"/>
          <p:nvPr/>
        </p:nvSpPr>
        <p:spPr>
          <a:xfrm>
            <a:off x="6364325" y="4034200"/>
            <a:ext cx="23802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Finally</a:t>
            </a:r>
            <a:endParaRPr sz="1400" b="0" i="0" u="none" strike="noStrike" cap="none">
              <a:solidFill>
                <a:srgbClr val="000000"/>
              </a:solidFill>
              <a:latin typeface="Arial"/>
              <a:ea typeface="Arial"/>
              <a:cs typeface="Arial"/>
              <a:sym typeface="Arial"/>
            </a:endParaRPr>
          </a:p>
        </p:txBody>
      </p:sp>
      <p:sp>
        <p:nvSpPr>
          <p:cNvPr id="374" name="Google Shape;374;p77"/>
          <p:cNvSpPr txBox="1"/>
          <p:nvPr/>
        </p:nvSpPr>
        <p:spPr>
          <a:xfrm>
            <a:off x="3431999" y="824550"/>
            <a:ext cx="22800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Si ocurre algún imprevisto, entonces atrapamos y manejamos el error de forma prolija.</a:t>
            </a:r>
            <a:endParaRPr sz="1350" b="0" i="0" u="none" strike="noStrike" cap="none">
              <a:solidFill>
                <a:schemeClr val="dk1"/>
              </a:solidFill>
              <a:latin typeface="DM Sans"/>
              <a:ea typeface="DM Sans"/>
              <a:cs typeface="DM Sans"/>
              <a:sym typeface="DM Sans"/>
            </a:endParaRPr>
          </a:p>
        </p:txBody>
      </p:sp>
      <p:sp>
        <p:nvSpPr>
          <p:cNvPr id="375" name="Google Shape;375;p77"/>
          <p:cNvSpPr txBox="1"/>
          <p:nvPr/>
        </p:nvSpPr>
        <p:spPr>
          <a:xfrm>
            <a:off x="6244000" y="824550"/>
            <a:ext cx="2562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Aquí manejamos opciones en nuestro código, más allá de que la tarea se haya llevado a cabo correctamente, o no.</a:t>
            </a:r>
            <a:endParaRPr sz="1350" b="0" i="0" u="none" strike="noStrike" cap="none">
              <a:solidFill>
                <a:schemeClr val="dk1"/>
              </a:solidFill>
              <a:latin typeface="DM Sans"/>
              <a:ea typeface="DM Sans"/>
              <a:cs typeface="DM Sans"/>
              <a:sym typeface="DM Sans"/>
            </a:endParaRPr>
          </a:p>
        </p:txBody>
      </p:sp>
      <p:cxnSp>
        <p:nvCxnSpPr>
          <p:cNvPr id="376" name="Google Shape;376;p77"/>
          <p:cNvCxnSpPr/>
          <p:nvPr/>
        </p:nvCxnSpPr>
        <p:spPr>
          <a:xfrm>
            <a:off x="3124300" y="736725"/>
            <a:ext cx="0" cy="4024800"/>
          </a:xfrm>
          <a:prstGeom prst="straightConnector1">
            <a:avLst/>
          </a:prstGeom>
          <a:noFill/>
          <a:ln w="28575" cap="flat" cmpd="sng">
            <a:solidFill>
              <a:srgbClr val="EFEFEF"/>
            </a:solidFill>
            <a:prstDash val="dot"/>
            <a:round/>
            <a:headEnd type="none" w="sm" len="sm"/>
            <a:tailEnd type="none" w="sm" len="sm"/>
          </a:ln>
        </p:spPr>
      </p:cxnSp>
      <p:cxnSp>
        <p:nvCxnSpPr>
          <p:cNvPr id="377" name="Google Shape;377;p77"/>
          <p:cNvCxnSpPr/>
          <p:nvPr/>
        </p:nvCxnSpPr>
        <p:spPr>
          <a:xfrm>
            <a:off x="5978000" y="736725"/>
            <a:ext cx="0" cy="4024800"/>
          </a:xfrm>
          <a:prstGeom prst="straightConnector1">
            <a:avLst/>
          </a:prstGeom>
          <a:noFill/>
          <a:ln w="28575" cap="flat" cmpd="sng">
            <a:solidFill>
              <a:srgbClr val="EFEFEF"/>
            </a:solidFill>
            <a:prstDash val="dot"/>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0"/>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175" name="Google Shape;175;p60"/>
          <p:cNvSpPr txBox="1"/>
          <p:nvPr/>
        </p:nvSpPr>
        <p:spPr>
          <a:xfrm>
            <a:off x="3655975" y="2541075"/>
            <a:ext cx="2363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176" name="Google Shape;176;p60"/>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 name="Google Shape;177;p60"/>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8"/>
          <p:cNvSpPr/>
          <p:nvPr/>
        </p:nvSpPr>
        <p:spPr>
          <a:xfrm>
            <a:off x="-206700" y="206725"/>
            <a:ext cx="3526200" cy="279600"/>
          </a:xfrm>
          <a:prstGeom prst="roundRect">
            <a:avLst>
              <a:gd name="adj" fmla="val 16667"/>
            </a:avLst>
          </a:prstGeom>
          <a:solidFill>
            <a:srgbClr val="E0FF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DM Sans"/>
                <a:ea typeface="DM Sans"/>
                <a:cs typeface="DM Sans"/>
                <a:sym typeface="DM Sans"/>
              </a:rPr>
              <a:t>Try - Catch - Finally</a:t>
            </a:r>
            <a:endParaRPr sz="1400" b="0" i="0" u="none" strike="noStrike" cap="none">
              <a:solidFill>
                <a:srgbClr val="000000"/>
              </a:solidFill>
              <a:latin typeface="DM Sans"/>
              <a:ea typeface="DM Sans"/>
              <a:cs typeface="DM Sans"/>
              <a:sym typeface="DM Sans"/>
            </a:endParaRPr>
          </a:p>
        </p:txBody>
      </p:sp>
      <p:sp>
        <p:nvSpPr>
          <p:cNvPr id="383" name="Google Shape;383;p78"/>
          <p:cNvSpPr txBox="1"/>
          <p:nvPr/>
        </p:nvSpPr>
        <p:spPr>
          <a:xfrm>
            <a:off x="5102300" y="800775"/>
            <a:ext cx="3718800" cy="349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Veamos un caso de uso:</a:t>
            </a:r>
            <a:endParaRPr sz="1350" b="1"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Tenemos una función que intenta pedir datos remotos.</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highlight>
                  <a:srgbClr val="FFD966"/>
                </a:highlight>
                <a:latin typeface="DM Sans"/>
                <a:ea typeface="DM Sans"/>
                <a:cs typeface="DM Sans"/>
                <a:sym typeface="DM Sans"/>
              </a:rPr>
              <a:t>Try</a:t>
            </a:r>
            <a:r>
              <a:rPr lang="es" sz="1350" b="0" i="0" u="none" strike="noStrike" cap="none">
                <a:solidFill>
                  <a:schemeClr val="dk1"/>
                </a:solidFill>
                <a:latin typeface="DM Sans"/>
                <a:ea typeface="DM Sans"/>
                <a:cs typeface="DM Sans"/>
                <a:sym typeface="DM Sans"/>
              </a:rPr>
              <a:t> controla la petición de datos y valida si se obtuvieron correctamente. En caso afirmativo, los prepara para mostrarlos.</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lt1"/>
                </a:solidFill>
                <a:highlight>
                  <a:srgbClr val="FF0000"/>
                </a:highlight>
                <a:latin typeface="DM Sans"/>
                <a:ea typeface="DM Sans"/>
                <a:cs typeface="DM Sans"/>
                <a:sym typeface="DM Sans"/>
              </a:rPr>
              <a:t>Catch</a:t>
            </a:r>
            <a:r>
              <a:rPr lang="es" sz="1350" b="0" i="0" u="none" strike="noStrike" cap="none">
                <a:solidFill>
                  <a:schemeClr val="dk1"/>
                </a:solidFill>
                <a:latin typeface="DM Sans"/>
                <a:ea typeface="DM Sans"/>
                <a:cs typeface="DM Sans"/>
                <a:sym typeface="DM Sans"/>
              </a:rPr>
              <a:t> captura cualquier error intermedio en el proceso y prepara un mensaje alternativo.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highlight>
                  <a:srgbClr val="91FF91"/>
                </a:highlight>
                <a:latin typeface="DM Sans"/>
                <a:ea typeface="DM Sans"/>
                <a:cs typeface="DM Sans"/>
                <a:sym typeface="DM Sans"/>
              </a:rPr>
              <a:t>Finally</a:t>
            </a:r>
            <a:r>
              <a:rPr lang="es" sz="1350" b="0" i="0" u="none" strike="noStrike" cap="none">
                <a:solidFill>
                  <a:schemeClr val="dk1"/>
                </a:solidFill>
                <a:latin typeface="DM Sans"/>
                <a:ea typeface="DM Sans"/>
                <a:cs typeface="DM Sans"/>
                <a:sym typeface="DM Sans"/>
              </a:rPr>
              <a:t> se ejecuta siempre, mostrando algún tipo de resultado (</a:t>
            </a:r>
            <a:r>
              <a:rPr lang="es" sz="1350" b="0" i="1" u="none" strike="noStrike" cap="none">
                <a:solidFill>
                  <a:schemeClr val="dk1"/>
                </a:solidFill>
                <a:latin typeface="DM Sans"/>
                <a:ea typeface="DM Sans"/>
                <a:cs typeface="DM Sans"/>
                <a:sym typeface="DM Sans"/>
              </a:rPr>
              <a:t>efectivo o fallido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384" name="Google Shape;384;p78"/>
          <p:cNvPicPr preferRelativeResize="0"/>
          <p:nvPr/>
        </p:nvPicPr>
        <p:blipFill rotWithShape="1">
          <a:blip r:embed="rId3">
            <a:alphaModFix/>
          </a:blip>
          <a:srcRect/>
          <a:stretch/>
        </p:blipFill>
        <p:spPr>
          <a:xfrm>
            <a:off x="7790225" y="4741250"/>
            <a:ext cx="1082450" cy="252126"/>
          </a:xfrm>
          <a:prstGeom prst="rect">
            <a:avLst/>
          </a:prstGeom>
          <a:noFill/>
          <a:ln>
            <a:noFill/>
          </a:ln>
        </p:spPr>
      </p:pic>
      <p:sp>
        <p:nvSpPr>
          <p:cNvPr id="385" name="Google Shape;385;p78"/>
          <p:cNvSpPr/>
          <p:nvPr/>
        </p:nvSpPr>
        <p:spPr>
          <a:xfrm>
            <a:off x="985725" y="726538"/>
            <a:ext cx="2646900" cy="381900"/>
          </a:xfrm>
          <a:prstGeom prst="round2DiagRect">
            <a:avLst>
              <a:gd name="adj1" fmla="val 34216"/>
              <a:gd name="adj2" fmla="val 0"/>
            </a:avLst>
          </a:prstGeom>
          <a:solidFill>
            <a:srgbClr val="3D85C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lt1"/>
                </a:solidFill>
                <a:latin typeface="Arial"/>
                <a:ea typeface="Arial"/>
                <a:cs typeface="Arial"/>
                <a:sym typeface="Arial"/>
              </a:rPr>
              <a:t>fn(</a:t>
            </a:r>
            <a:r>
              <a:rPr lang="es" sz="1300" b="0" i="0" u="none" strike="noStrike" cap="none">
                <a:solidFill>
                  <a:schemeClr val="lt1"/>
                </a:solidFill>
                <a:latin typeface="Arial"/>
                <a:ea typeface="Arial"/>
                <a:cs typeface="Arial"/>
                <a:sym typeface="Arial"/>
              </a:rPr>
              <a:t>ListarProductos</a:t>
            </a:r>
            <a:r>
              <a:rPr lang="es" sz="1300" b="1" i="0" u="none" strike="noStrike" cap="none">
                <a:solidFill>
                  <a:schemeClr val="lt1"/>
                </a:solidFill>
                <a:latin typeface="Arial"/>
                <a:ea typeface="Arial"/>
                <a:cs typeface="Arial"/>
                <a:sym typeface="Arial"/>
              </a:rPr>
              <a:t>)</a:t>
            </a:r>
            <a:endParaRPr sz="1300" b="1" i="0" u="none" strike="noStrike" cap="none">
              <a:solidFill>
                <a:schemeClr val="lt1"/>
              </a:solidFill>
              <a:latin typeface="Arial"/>
              <a:ea typeface="Arial"/>
              <a:cs typeface="Arial"/>
              <a:sym typeface="Arial"/>
            </a:endParaRPr>
          </a:p>
        </p:txBody>
      </p:sp>
      <p:sp>
        <p:nvSpPr>
          <p:cNvPr id="386" name="Google Shape;386;p78"/>
          <p:cNvSpPr/>
          <p:nvPr/>
        </p:nvSpPr>
        <p:spPr>
          <a:xfrm>
            <a:off x="985725" y="1348650"/>
            <a:ext cx="2646900" cy="416100"/>
          </a:xfrm>
          <a:prstGeom prst="rect">
            <a:avLst/>
          </a:prstGeom>
          <a:solidFill>
            <a:srgbClr val="FFD9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rgbClr val="000000"/>
                </a:solidFill>
                <a:latin typeface="Arial"/>
                <a:ea typeface="Arial"/>
                <a:cs typeface="Arial"/>
                <a:sym typeface="Arial"/>
              </a:rPr>
              <a:t>Pedir datos remotos</a:t>
            </a:r>
            <a:endParaRPr sz="900" b="1" i="0" u="none" strike="noStrike" cap="none">
              <a:solidFill>
                <a:srgbClr val="000000"/>
              </a:solidFill>
              <a:latin typeface="Arial"/>
              <a:ea typeface="Arial"/>
              <a:cs typeface="Arial"/>
              <a:sym typeface="Arial"/>
            </a:endParaRPr>
          </a:p>
        </p:txBody>
      </p:sp>
      <p:sp>
        <p:nvSpPr>
          <p:cNvPr id="387" name="Google Shape;387;p78"/>
          <p:cNvSpPr/>
          <p:nvPr/>
        </p:nvSpPr>
        <p:spPr>
          <a:xfrm>
            <a:off x="1589475" y="1976175"/>
            <a:ext cx="1439400" cy="1148100"/>
          </a:xfrm>
          <a:prstGeom prst="diamond">
            <a:avLst/>
          </a:prstGeom>
          <a:solidFill>
            <a:srgbClr val="FFD9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rgbClr val="000000"/>
                </a:solidFill>
                <a:latin typeface="Arial"/>
                <a:ea typeface="Arial"/>
                <a:cs typeface="Arial"/>
                <a:sym typeface="Arial"/>
              </a:rPr>
              <a:t>¿Obtuve los datos?</a:t>
            </a:r>
            <a:endParaRPr sz="900" b="1" i="0" u="none" strike="noStrike" cap="none">
              <a:solidFill>
                <a:srgbClr val="000000"/>
              </a:solidFill>
              <a:latin typeface="Arial"/>
              <a:ea typeface="Arial"/>
              <a:cs typeface="Arial"/>
              <a:sym typeface="Arial"/>
            </a:endParaRPr>
          </a:p>
        </p:txBody>
      </p:sp>
      <p:cxnSp>
        <p:nvCxnSpPr>
          <p:cNvPr id="388" name="Google Shape;388;p78"/>
          <p:cNvCxnSpPr>
            <a:stCxn id="385" idx="1"/>
            <a:endCxn id="386" idx="0"/>
          </p:cNvCxnSpPr>
          <p:nvPr/>
        </p:nvCxnSpPr>
        <p:spPr>
          <a:xfrm>
            <a:off x="2309175" y="1108438"/>
            <a:ext cx="0" cy="240300"/>
          </a:xfrm>
          <a:prstGeom prst="straightConnector1">
            <a:avLst/>
          </a:prstGeom>
          <a:noFill/>
          <a:ln w="9525" cap="flat" cmpd="sng">
            <a:solidFill>
              <a:schemeClr val="dk2"/>
            </a:solidFill>
            <a:prstDash val="solid"/>
            <a:round/>
            <a:headEnd type="none" w="sm" len="sm"/>
            <a:tailEnd type="triangle" w="med" len="med"/>
          </a:ln>
        </p:spPr>
      </p:cxnSp>
      <p:cxnSp>
        <p:nvCxnSpPr>
          <p:cNvPr id="389" name="Google Shape;389;p78"/>
          <p:cNvCxnSpPr>
            <a:stCxn id="386" idx="2"/>
            <a:endCxn id="387" idx="0"/>
          </p:cNvCxnSpPr>
          <p:nvPr/>
        </p:nvCxnSpPr>
        <p:spPr>
          <a:xfrm>
            <a:off x="2309175" y="1764750"/>
            <a:ext cx="0" cy="211500"/>
          </a:xfrm>
          <a:prstGeom prst="straightConnector1">
            <a:avLst/>
          </a:prstGeom>
          <a:noFill/>
          <a:ln w="9525" cap="flat" cmpd="sng">
            <a:solidFill>
              <a:schemeClr val="dk2"/>
            </a:solidFill>
            <a:prstDash val="solid"/>
            <a:round/>
            <a:headEnd type="none" w="sm" len="sm"/>
            <a:tailEnd type="triangle" w="med" len="med"/>
          </a:ln>
        </p:spPr>
      </p:cxnSp>
      <p:sp>
        <p:nvSpPr>
          <p:cNvPr id="390" name="Google Shape;390;p78"/>
          <p:cNvSpPr/>
          <p:nvPr/>
        </p:nvSpPr>
        <p:spPr>
          <a:xfrm>
            <a:off x="3319500" y="3124275"/>
            <a:ext cx="944700" cy="841500"/>
          </a:xfrm>
          <a:prstGeom prst="rect">
            <a:avLst/>
          </a:prstGeom>
          <a:solidFill>
            <a:srgbClr val="FFD9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rgbClr val="000000"/>
                </a:solidFill>
                <a:latin typeface="Arial"/>
                <a:ea typeface="Arial"/>
                <a:cs typeface="Arial"/>
                <a:sym typeface="Arial"/>
              </a:rPr>
              <a:t>Preparo el contenido a mostrar</a:t>
            </a:r>
            <a:endParaRPr sz="900" b="1" i="0" u="none" strike="noStrike" cap="none">
              <a:solidFill>
                <a:srgbClr val="000000"/>
              </a:solidFill>
              <a:latin typeface="Arial"/>
              <a:ea typeface="Arial"/>
              <a:cs typeface="Arial"/>
              <a:sym typeface="Arial"/>
            </a:endParaRPr>
          </a:p>
        </p:txBody>
      </p:sp>
      <p:sp>
        <p:nvSpPr>
          <p:cNvPr id="391" name="Google Shape;391;p78"/>
          <p:cNvSpPr/>
          <p:nvPr/>
        </p:nvSpPr>
        <p:spPr>
          <a:xfrm>
            <a:off x="419550" y="3124275"/>
            <a:ext cx="944700" cy="841500"/>
          </a:xfrm>
          <a:prstGeom prst="rect">
            <a:avLst/>
          </a:prstGeom>
          <a:solidFill>
            <a:srgbClr val="FF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lt1"/>
                </a:solidFill>
                <a:latin typeface="Arial"/>
                <a:ea typeface="Arial"/>
                <a:cs typeface="Arial"/>
                <a:sym typeface="Arial"/>
              </a:rPr>
              <a:t>Preparo el mensaje a mostrar</a:t>
            </a:r>
            <a:endParaRPr sz="900" b="1" i="0" u="none" strike="noStrike" cap="none">
              <a:solidFill>
                <a:schemeClr val="lt1"/>
              </a:solidFill>
              <a:latin typeface="Arial"/>
              <a:ea typeface="Arial"/>
              <a:cs typeface="Arial"/>
              <a:sym typeface="Arial"/>
            </a:endParaRPr>
          </a:p>
        </p:txBody>
      </p:sp>
      <p:sp>
        <p:nvSpPr>
          <p:cNvPr id="392" name="Google Shape;392;p78"/>
          <p:cNvSpPr/>
          <p:nvPr/>
        </p:nvSpPr>
        <p:spPr>
          <a:xfrm>
            <a:off x="1364325" y="4407050"/>
            <a:ext cx="1889700" cy="334200"/>
          </a:xfrm>
          <a:prstGeom prst="rect">
            <a:avLst/>
          </a:prstGeom>
          <a:gradFill>
            <a:gsLst>
              <a:gs pos="0">
                <a:srgbClr val="F4CCCC"/>
              </a:gs>
              <a:gs pos="50000">
                <a:srgbClr val="B6D7A8"/>
              </a:gs>
              <a:gs pos="100000">
                <a:srgbClr val="00FF00"/>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dk1"/>
                </a:solidFill>
                <a:latin typeface="Arial"/>
                <a:ea typeface="Arial"/>
                <a:cs typeface="Arial"/>
                <a:sym typeface="Arial"/>
              </a:rPr>
              <a:t>Muestro</a:t>
            </a:r>
            <a:endParaRPr sz="900" b="1" i="0" u="none" strike="noStrike" cap="none">
              <a:solidFill>
                <a:schemeClr val="dk1"/>
              </a:solidFill>
              <a:latin typeface="Arial"/>
              <a:ea typeface="Arial"/>
              <a:cs typeface="Arial"/>
              <a:sym typeface="Arial"/>
            </a:endParaRPr>
          </a:p>
        </p:txBody>
      </p:sp>
      <p:cxnSp>
        <p:nvCxnSpPr>
          <p:cNvPr id="393" name="Google Shape;393;p78"/>
          <p:cNvCxnSpPr>
            <a:stCxn id="387" idx="3"/>
            <a:endCxn id="390" idx="0"/>
          </p:cNvCxnSpPr>
          <p:nvPr/>
        </p:nvCxnSpPr>
        <p:spPr>
          <a:xfrm>
            <a:off x="3028875" y="2550225"/>
            <a:ext cx="762900" cy="574200"/>
          </a:xfrm>
          <a:prstGeom prst="bentConnector2">
            <a:avLst/>
          </a:prstGeom>
          <a:noFill/>
          <a:ln w="9525" cap="flat" cmpd="sng">
            <a:solidFill>
              <a:schemeClr val="dk2"/>
            </a:solidFill>
            <a:prstDash val="solid"/>
            <a:round/>
            <a:headEnd type="none" w="sm" len="sm"/>
            <a:tailEnd type="triangle" w="med" len="med"/>
          </a:ln>
        </p:spPr>
      </p:cxnSp>
      <p:sp>
        <p:nvSpPr>
          <p:cNvPr id="394" name="Google Shape;394;p78"/>
          <p:cNvSpPr txBox="1"/>
          <p:nvPr/>
        </p:nvSpPr>
        <p:spPr>
          <a:xfrm>
            <a:off x="3187875" y="2116875"/>
            <a:ext cx="603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cxnSp>
        <p:nvCxnSpPr>
          <p:cNvPr id="395" name="Google Shape;395;p78"/>
          <p:cNvCxnSpPr>
            <a:stCxn id="387" idx="1"/>
            <a:endCxn id="391" idx="0"/>
          </p:cNvCxnSpPr>
          <p:nvPr/>
        </p:nvCxnSpPr>
        <p:spPr>
          <a:xfrm flipH="1">
            <a:off x="891975" y="2550225"/>
            <a:ext cx="697500" cy="574200"/>
          </a:xfrm>
          <a:prstGeom prst="bentConnector2">
            <a:avLst/>
          </a:prstGeom>
          <a:noFill/>
          <a:ln w="9525" cap="flat" cmpd="sng">
            <a:solidFill>
              <a:schemeClr val="dk2"/>
            </a:solidFill>
            <a:prstDash val="solid"/>
            <a:round/>
            <a:headEnd type="none" w="sm" len="sm"/>
            <a:tailEnd type="triangle" w="med" len="med"/>
          </a:ln>
        </p:spPr>
      </p:cxnSp>
      <p:sp>
        <p:nvSpPr>
          <p:cNvPr id="396" name="Google Shape;396;p78"/>
          <p:cNvSpPr txBox="1"/>
          <p:nvPr/>
        </p:nvSpPr>
        <p:spPr>
          <a:xfrm>
            <a:off x="891900" y="2116875"/>
            <a:ext cx="60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cxnSp>
        <p:nvCxnSpPr>
          <p:cNvPr id="397" name="Google Shape;397;p78"/>
          <p:cNvCxnSpPr>
            <a:stCxn id="391" idx="2"/>
            <a:endCxn id="392" idx="1"/>
          </p:cNvCxnSpPr>
          <p:nvPr/>
        </p:nvCxnSpPr>
        <p:spPr>
          <a:xfrm rot="-5400000" flipH="1">
            <a:off x="823950" y="4033725"/>
            <a:ext cx="608400" cy="472500"/>
          </a:xfrm>
          <a:prstGeom prst="bentConnector2">
            <a:avLst/>
          </a:prstGeom>
          <a:noFill/>
          <a:ln w="9525" cap="flat" cmpd="sng">
            <a:solidFill>
              <a:schemeClr val="dk2"/>
            </a:solidFill>
            <a:prstDash val="solid"/>
            <a:round/>
            <a:headEnd type="none" w="sm" len="sm"/>
            <a:tailEnd type="triangle" w="med" len="med"/>
          </a:ln>
        </p:spPr>
      </p:cxnSp>
      <p:cxnSp>
        <p:nvCxnSpPr>
          <p:cNvPr id="398" name="Google Shape;398;p78"/>
          <p:cNvCxnSpPr>
            <a:stCxn id="390" idx="2"/>
            <a:endCxn id="392" idx="3"/>
          </p:cNvCxnSpPr>
          <p:nvPr/>
        </p:nvCxnSpPr>
        <p:spPr>
          <a:xfrm rot="5400000">
            <a:off x="3218700" y="4001025"/>
            <a:ext cx="608400" cy="537900"/>
          </a:xfrm>
          <a:prstGeom prst="bentConnector2">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9"/>
          <p:cNvSpPr/>
          <p:nvPr/>
        </p:nvSpPr>
        <p:spPr>
          <a:xfrm>
            <a:off x="4808050" y="150"/>
            <a:ext cx="4335900" cy="514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C678DD"/>
                </a:solidFill>
                <a:latin typeface="Courier New"/>
                <a:ea typeface="Courier New"/>
                <a:cs typeface="Courier New"/>
                <a:sym typeface="Courier New"/>
              </a:rPr>
              <a:t>function</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pedirDatosRemotos</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console</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61AFEF"/>
                </a:solidFill>
                <a:latin typeface="Courier New"/>
                <a:ea typeface="Courier New"/>
                <a:cs typeface="Courier New"/>
                <a:sym typeface="Courier New"/>
              </a:rPr>
              <a:t>log</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98C379"/>
                </a:solidFill>
                <a:latin typeface="Courier New"/>
                <a:ea typeface="Courier New"/>
                <a:cs typeface="Courier New"/>
                <a:sym typeface="Courier New"/>
              </a:rPr>
              <a:t>"Pedir datos al servidor"</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300"/>
              <a:buFont typeface="Arial"/>
              <a:buNone/>
            </a:pPr>
            <a:endParaRPr sz="3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C678DD"/>
                </a:solidFill>
                <a:latin typeface="Courier New"/>
                <a:ea typeface="Courier New"/>
                <a:cs typeface="Courier New"/>
                <a:sym typeface="Courier New"/>
              </a:rPr>
              <a:t>function</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mostrarDatosEnDOM</a:t>
            </a:r>
            <a:r>
              <a:rPr lang="es" sz="900" b="0" i="0" u="none" strike="noStrike" cap="none">
                <a:solidFill>
                  <a:srgbClr val="ABB2BF"/>
                </a:solidFill>
                <a:latin typeface="Courier New"/>
                <a:ea typeface="Courier New"/>
                <a:cs typeface="Courier New"/>
                <a:sym typeface="Courier New"/>
              </a:rPr>
              <a:t>(</a:t>
            </a:r>
            <a:r>
              <a:rPr lang="es" sz="900" b="0" i="1" u="none" strike="noStrike" cap="none">
                <a:solidFill>
                  <a:srgbClr val="E06C75"/>
                </a:solidFill>
                <a:latin typeface="Courier New"/>
                <a:ea typeface="Courier New"/>
                <a:cs typeface="Courier New"/>
                <a:sym typeface="Courier New"/>
              </a:rPr>
              <a:t>datosRemotos</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C678DD"/>
                </a:solidFill>
                <a:latin typeface="Courier New"/>
                <a:ea typeface="Courier New"/>
                <a:cs typeface="Courier New"/>
                <a:sym typeface="Courier New"/>
              </a:rPr>
              <a:t>return</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console</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61AFEF"/>
                </a:solidFill>
                <a:latin typeface="Courier New"/>
                <a:ea typeface="Courier New"/>
                <a:cs typeface="Courier New"/>
                <a:sym typeface="Courier New"/>
              </a:rPr>
              <a:t>log</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98C379"/>
                </a:solidFill>
                <a:latin typeface="Courier New"/>
                <a:ea typeface="Courier New"/>
                <a:cs typeface="Courier New"/>
                <a:sym typeface="Courier New"/>
              </a:rPr>
              <a:t>"Escribir datos en el documento HTML"</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300"/>
              <a:buFont typeface="Arial"/>
              <a:buNone/>
            </a:pPr>
            <a:endParaRPr sz="3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C678DD"/>
                </a:solidFill>
                <a:latin typeface="Courier New"/>
                <a:ea typeface="Courier New"/>
                <a:cs typeface="Courier New"/>
                <a:sym typeface="Courier New"/>
              </a:rPr>
              <a:t>function</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mostrarErrorEnDOM</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chemeClr val="dk1"/>
              </a:buClr>
              <a:buSzPts val="11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C678DD"/>
                </a:solidFill>
                <a:latin typeface="Courier New"/>
                <a:ea typeface="Courier New"/>
                <a:cs typeface="Courier New"/>
                <a:sym typeface="Courier New"/>
              </a:rPr>
              <a:t>return</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console</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61AFEF"/>
                </a:solidFill>
                <a:latin typeface="Courier New"/>
                <a:ea typeface="Courier New"/>
                <a:cs typeface="Courier New"/>
                <a:sym typeface="Courier New"/>
              </a:rPr>
              <a:t>error</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98C379"/>
                </a:solidFill>
                <a:latin typeface="Courier New"/>
                <a:ea typeface="Courier New"/>
                <a:cs typeface="Courier New"/>
                <a:sym typeface="Courier New"/>
              </a:rPr>
              <a:t>"No pude listar los productos :("</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C678DD"/>
                </a:solidFill>
                <a:latin typeface="Courier New"/>
                <a:ea typeface="Courier New"/>
                <a:cs typeface="Courier New"/>
                <a:sym typeface="Courier New"/>
              </a:rPr>
              <a:t>const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contenedor</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56B6C2"/>
                </a:solidFill>
                <a:latin typeface="Courier New"/>
                <a:ea typeface="Courier New"/>
                <a:cs typeface="Courier New"/>
                <a:sym typeface="Courier New"/>
              </a:rPr>
              <a: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document</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61AFEF"/>
                </a:solidFill>
                <a:latin typeface="Courier New"/>
                <a:ea typeface="Courier New"/>
                <a:cs typeface="Courier New"/>
                <a:sym typeface="Courier New"/>
              </a:rPr>
              <a:t>querySelector</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98C379"/>
                </a:solidFill>
                <a:latin typeface="Courier New"/>
                <a:ea typeface="Courier New"/>
                <a:cs typeface="Courier New"/>
                <a:sym typeface="Courier New"/>
              </a:rPr>
              <a:t>"#contenedor"</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C678DD"/>
                </a:solidFill>
                <a:latin typeface="Courier New"/>
                <a:ea typeface="Courier New"/>
                <a:cs typeface="Courier New"/>
                <a:sym typeface="Courier New"/>
              </a:rPr>
              <a:t>const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verEnDOM</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56B6C2"/>
                </a:solidFill>
                <a:latin typeface="Courier New"/>
                <a:ea typeface="Courier New"/>
                <a:cs typeface="Courier New"/>
                <a:sym typeface="Courier New"/>
              </a:rPr>
              <a: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98C379"/>
                </a:solidFill>
                <a:latin typeface="Courier New"/>
                <a:ea typeface="Courier New"/>
                <a:cs typeface="Courier New"/>
                <a:sym typeface="Courier New"/>
              </a:rPr>
              <a:t>""</a:t>
            </a:r>
            <a:endParaRPr sz="900" b="0" i="0" u="none" strike="noStrike" cap="none">
              <a:solidFill>
                <a:srgbClr val="98C379"/>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300"/>
              <a:buFont typeface="Arial"/>
              <a:buNone/>
            </a:pPr>
            <a:endParaRPr sz="3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C678DD"/>
                </a:solidFill>
                <a:latin typeface="Courier New"/>
                <a:ea typeface="Courier New"/>
                <a:cs typeface="Courier New"/>
                <a:sym typeface="Courier New"/>
              </a:rPr>
              <a:t>try</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pedirDatosRemotos</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verEnDOM</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56B6C2"/>
                </a:solidFill>
                <a:latin typeface="Courier New"/>
                <a:ea typeface="Courier New"/>
                <a:cs typeface="Courier New"/>
                <a:sym typeface="Courier New"/>
              </a:rPr>
              <a: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mostrarDatosEnDOM</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E06C75"/>
                </a:solidFill>
                <a:latin typeface="Courier New"/>
                <a:ea typeface="Courier New"/>
                <a:cs typeface="Courier New"/>
                <a:sym typeface="Courier New"/>
              </a:rPr>
              <a:t>datosRemotos</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C678DD"/>
                </a:solidFill>
                <a:latin typeface="Courier New"/>
                <a:ea typeface="Courier New"/>
                <a:cs typeface="Courier New"/>
                <a:sym typeface="Courier New"/>
              </a:rPr>
              <a:t>catch</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06C75"/>
                </a:solidFill>
                <a:latin typeface="Courier New"/>
                <a:ea typeface="Courier New"/>
                <a:cs typeface="Courier New"/>
                <a:sym typeface="Courier New"/>
              </a:rPr>
              <a:t>error</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verEnDOM</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56B6C2"/>
                </a:solidFill>
                <a:latin typeface="Courier New"/>
                <a:ea typeface="Courier New"/>
                <a:cs typeface="Courier New"/>
                <a:sym typeface="Courier New"/>
              </a:rPr>
              <a: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61AFEF"/>
                </a:solidFill>
                <a:latin typeface="Courier New"/>
                <a:ea typeface="Courier New"/>
                <a:cs typeface="Courier New"/>
                <a:sym typeface="Courier New"/>
              </a:rPr>
              <a:t>mostrarErrorEnDOM</a:t>
            </a:r>
            <a:r>
              <a:rPr lang="es" sz="900" b="0" i="0" u="none" strike="noStrike" cap="none">
                <a:solidFill>
                  <a:srgbClr val="ABB2BF"/>
                </a:solidFill>
                <a:latin typeface="Courier New"/>
                <a:ea typeface="Courier New"/>
                <a:cs typeface="Courier New"/>
                <a:sym typeface="Courier New"/>
              </a:rPr>
              <a:t>()</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C678DD"/>
                </a:solidFill>
                <a:latin typeface="Courier New"/>
                <a:ea typeface="Courier New"/>
                <a:cs typeface="Courier New"/>
                <a:sym typeface="Courier New"/>
              </a:rPr>
              <a:t>finally</a:t>
            </a:r>
            <a:r>
              <a:rPr lang="es" sz="900" b="0" i="0" u="none" strike="noStrike" cap="none">
                <a:solidFill>
                  <a:srgbClr val="ABB2BF"/>
                </a:solidFill>
                <a:latin typeface="Courier New"/>
                <a:ea typeface="Courier New"/>
                <a:cs typeface="Courier New"/>
                <a:sym typeface="Courier New"/>
              </a:rPr>
              <a:t> {</a:t>
            </a:r>
            <a:endParaRPr sz="900" b="0" i="0" u="none" strike="noStrike" cap="none">
              <a:solidFill>
                <a:srgbClr val="ABB2BF"/>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contenedor</a:t>
            </a:r>
            <a:r>
              <a:rPr lang="es" sz="900" b="0" i="0" u="none" strike="noStrike" cap="none">
                <a:solidFill>
                  <a:srgbClr val="ABB2BF"/>
                </a:solidFill>
                <a:latin typeface="Courier New"/>
                <a:ea typeface="Courier New"/>
                <a:cs typeface="Courier New"/>
                <a:sym typeface="Courier New"/>
              </a:rPr>
              <a:t>.</a:t>
            </a:r>
            <a:r>
              <a:rPr lang="es" sz="900" b="0" i="0" u="none" strike="noStrike" cap="none">
                <a:solidFill>
                  <a:srgbClr val="E06C75"/>
                </a:solidFill>
                <a:latin typeface="Courier New"/>
                <a:ea typeface="Courier New"/>
                <a:cs typeface="Courier New"/>
                <a:sym typeface="Courier New"/>
              </a:rPr>
              <a:t>innerHTML</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56B6C2"/>
                </a:solidFill>
                <a:latin typeface="Courier New"/>
                <a:ea typeface="Courier New"/>
                <a:cs typeface="Courier New"/>
                <a:sym typeface="Courier New"/>
              </a:rPr>
              <a:t>=</a:t>
            </a:r>
            <a:r>
              <a:rPr lang="es" sz="900" b="0" i="0" u="none" strike="noStrike" cap="none">
                <a:solidFill>
                  <a:srgbClr val="ABB2BF"/>
                </a:solidFill>
                <a:latin typeface="Courier New"/>
                <a:ea typeface="Courier New"/>
                <a:cs typeface="Courier New"/>
                <a:sym typeface="Courier New"/>
              </a:rPr>
              <a:t> </a:t>
            </a:r>
            <a:r>
              <a:rPr lang="es" sz="900" b="0" i="0" u="none" strike="noStrike" cap="none">
                <a:solidFill>
                  <a:srgbClr val="E5C07B"/>
                </a:solidFill>
                <a:latin typeface="Courier New"/>
                <a:ea typeface="Courier New"/>
                <a:cs typeface="Courier New"/>
                <a:sym typeface="Courier New"/>
              </a:rPr>
              <a:t>verEnDOM</a:t>
            </a:r>
            <a:endParaRPr sz="900" b="0" i="0" u="none" strike="noStrike" cap="none">
              <a:solidFill>
                <a:srgbClr val="E5C07B"/>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900"/>
              <a:buFont typeface="Arial"/>
              <a:buNone/>
            </a:pPr>
            <a:r>
              <a:rPr lang="es" sz="900" b="0" i="0" u="none" strike="noStrike" cap="none">
                <a:solidFill>
                  <a:srgbClr val="ABB2B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404" name="Google Shape;404;p79"/>
          <p:cNvSpPr/>
          <p:nvPr/>
        </p:nvSpPr>
        <p:spPr>
          <a:xfrm>
            <a:off x="-206700" y="206725"/>
            <a:ext cx="3526200" cy="279600"/>
          </a:xfrm>
          <a:prstGeom prst="roundRect">
            <a:avLst>
              <a:gd name="adj" fmla="val 16667"/>
            </a:avLst>
          </a:prstGeom>
          <a:solidFill>
            <a:srgbClr val="E0FF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s" sz="1400" b="1" i="0" u="none" strike="noStrike" cap="none">
                <a:solidFill>
                  <a:schemeClr val="dk1"/>
                </a:solidFill>
                <a:latin typeface="DM Sans"/>
                <a:ea typeface="DM Sans"/>
                <a:cs typeface="DM Sans"/>
                <a:sym typeface="DM Sans"/>
              </a:rPr>
              <a:t>Try - Catch - Finally</a:t>
            </a:r>
            <a:endParaRPr sz="1400" b="0" i="0" u="none" strike="noStrike" cap="none">
              <a:solidFill>
                <a:srgbClr val="000000"/>
              </a:solidFill>
              <a:latin typeface="DM Sans"/>
              <a:ea typeface="DM Sans"/>
              <a:cs typeface="DM Sans"/>
              <a:sym typeface="DM Sans"/>
            </a:endParaRPr>
          </a:p>
        </p:txBody>
      </p:sp>
      <p:sp>
        <p:nvSpPr>
          <p:cNvPr id="405" name="Google Shape;405;p79"/>
          <p:cNvSpPr txBox="1"/>
          <p:nvPr/>
        </p:nvSpPr>
        <p:spPr>
          <a:xfrm>
            <a:off x="475500" y="817050"/>
            <a:ext cx="37188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Aquí tenemos tres funciones</a:t>
            </a: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pedirDatosRemotos()</a:t>
            </a: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mostrarDatosEnDOM()</a:t>
            </a: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mostrarErrorEnDOM()</a:t>
            </a: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try</a:t>
            </a:r>
            <a:r>
              <a:rPr lang="es" sz="1350" b="0" i="0" u="none" strike="noStrike" cap="none">
                <a:solidFill>
                  <a:schemeClr val="dk1"/>
                </a:solidFill>
                <a:latin typeface="DM Sans"/>
                <a:ea typeface="DM Sans"/>
                <a:cs typeface="DM Sans"/>
                <a:sym typeface="DM Sans"/>
              </a:rPr>
              <a:t> controlará las primeras dos funciones.</a:t>
            </a: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Si algo ocurre, </a:t>
            </a:r>
            <a:r>
              <a:rPr lang="es" sz="1350" b="1" i="0" u="none" strike="noStrike" cap="none">
                <a:solidFill>
                  <a:schemeClr val="dk1"/>
                </a:solidFill>
                <a:latin typeface="DM Sans"/>
                <a:ea typeface="DM Sans"/>
                <a:cs typeface="DM Sans"/>
                <a:sym typeface="DM Sans"/>
              </a:rPr>
              <a:t>catch</a:t>
            </a:r>
            <a:r>
              <a:rPr lang="es" sz="1350" b="0" i="0" u="none" strike="noStrike" cap="none">
                <a:solidFill>
                  <a:schemeClr val="dk1"/>
                </a:solidFill>
                <a:latin typeface="DM Sans"/>
                <a:ea typeface="DM Sans"/>
                <a:cs typeface="DM Sans"/>
                <a:sym typeface="DM Sans"/>
              </a:rPr>
              <a:t> captura el error y prepara un mensaje alternativo.</a:t>
            </a:r>
            <a:endParaRPr sz="1350" b="0" i="0" u="none" strike="noStrike" cap="none">
              <a:solidFill>
                <a:schemeClr val="dk1"/>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Por último, </a:t>
            </a:r>
            <a:r>
              <a:rPr lang="es" sz="1350" b="1" i="0" u="none" strike="noStrike" cap="none">
                <a:solidFill>
                  <a:schemeClr val="dk1"/>
                </a:solidFill>
                <a:latin typeface="DM Sans"/>
                <a:ea typeface="DM Sans"/>
                <a:cs typeface="DM Sans"/>
                <a:sym typeface="DM Sans"/>
              </a:rPr>
              <a:t>finally</a:t>
            </a:r>
            <a:r>
              <a:rPr lang="es" sz="1350" b="0" i="0" u="none" strike="noStrike" cap="none">
                <a:solidFill>
                  <a:schemeClr val="dk1"/>
                </a:solidFill>
                <a:latin typeface="DM Sans"/>
                <a:ea typeface="DM Sans"/>
                <a:cs typeface="DM Sans"/>
                <a:sym typeface="DM Sans"/>
              </a:rPr>
              <a:t> muestra en el documento HTML el resultado de la operación (</a:t>
            </a:r>
            <a:r>
              <a:rPr lang="es" sz="1350" b="0" i="1" u="none" strike="noStrike" cap="none">
                <a:solidFill>
                  <a:schemeClr val="dk1"/>
                </a:solidFill>
                <a:latin typeface="DM Sans"/>
                <a:ea typeface="DM Sans"/>
                <a:cs typeface="DM Sans"/>
                <a:sym typeface="DM Sans"/>
              </a:rPr>
              <a:t>efectiva o no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406" name="Google Shape;406;p79"/>
          <p:cNvPicPr preferRelativeResize="0"/>
          <p:nvPr/>
        </p:nvPicPr>
        <p:blipFill rotWithShape="1">
          <a:blip r:embed="rId3">
            <a:alphaModFix/>
          </a:blip>
          <a:srcRect/>
          <a:stretch/>
        </p:blipFill>
        <p:spPr>
          <a:xfrm>
            <a:off x="7790225" y="4741250"/>
            <a:ext cx="1082450" cy="25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412" name="Google Shape;412;p80"/>
          <p:cNvSpPr txBox="1"/>
          <p:nvPr/>
        </p:nvSpPr>
        <p:spPr>
          <a:xfrm>
            <a:off x="2809200" y="2971950"/>
            <a:ext cx="3525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10</a:t>
            </a:r>
            <a:r>
              <a:rPr lang="es" sz="2000" b="0" i="0" u="none" strike="noStrike" cap="none">
                <a:solidFill>
                  <a:schemeClr val="lt1"/>
                </a:solidFill>
                <a:latin typeface="DM Sans"/>
                <a:ea typeface="DM Sans"/>
                <a:cs typeface="DM Sans"/>
                <a:sym typeface="DM Sans"/>
              </a:rPr>
              <a:t> minutos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8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Asincronismo y</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peticiones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2"/>
          <p:cNvSpPr txBox="1"/>
          <p:nvPr/>
        </p:nvSpPr>
        <p:spPr>
          <a:xfrm>
            <a:off x="1481775" y="1576950"/>
            <a:ext cx="5955900" cy="198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Javascript nos ofrece el </a:t>
            </a:r>
            <a:r>
              <a:rPr lang="es" sz="1350" b="0" i="0" u="none" strike="noStrike" cap="none">
                <a:solidFill>
                  <a:schemeClr val="dk1"/>
                </a:solidFill>
                <a:highlight>
                  <a:schemeClr val="accent6"/>
                </a:highlight>
                <a:latin typeface="DM Sans"/>
                <a:ea typeface="DM Sans"/>
                <a:cs typeface="DM Sans"/>
                <a:sym typeface="DM Sans"/>
              </a:rPr>
              <a:t>método fetch() </a:t>
            </a:r>
            <a:r>
              <a:rPr lang="es" sz="1350" b="0" i="0" u="none" strike="noStrike" cap="none">
                <a:solidFill>
                  <a:schemeClr val="dk1"/>
                </a:solidFill>
                <a:highlight>
                  <a:srgbClr val="FFFFFF"/>
                </a:highlight>
                <a:latin typeface="DM Sans"/>
                <a:ea typeface="DM Sans"/>
                <a:cs typeface="DM Sans"/>
                <a:sym typeface="DM Sans"/>
              </a:rPr>
              <a:t>para hacer peticiones HTTP a algún servicio externo. Como estas peticiones son asincrónicas, convenientemente debemos manejar esto mediante una función asincrónica.</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El método recibe un primer parámetro que es la URL a la cual hacer la petición, y un segundo parámetro opcional de configuración:</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graphicFrame>
        <p:nvGraphicFramePr>
          <p:cNvPr id="423" name="Google Shape;423;p82"/>
          <p:cNvGraphicFramePr/>
          <p:nvPr/>
        </p:nvGraphicFramePr>
        <p:xfrm>
          <a:off x="1545675" y="3566550"/>
          <a:ext cx="5731200" cy="427546"/>
        </p:xfrm>
        <a:graphic>
          <a:graphicData uri="http://schemas.openxmlformats.org/drawingml/2006/table">
            <a:tbl>
              <a:tblPr>
                <a:noFill/>
                <a:tableStyleId>{078922EF-2F14-40DB-ACA5-4B4777279F46}</a:tableStyleId>
              </a:tblPr>
              <a:tblGrid>
                <a:gridCol w="5731200">
                  <a:extLst>
                    <a:ext uri="{9D8B030D-6E8A-4147-A177-3AD203B41FA5}">
                      <a16:colId xmlns:a16="http://schemas.microsoft.com/office/drawing/2014/main" val="20000"/>
                    </a:ext>
                  </a:extLst>
                </a:gridCol>
              </a:tblGrid>
              <a:tr h="0">
                <a:tc>
                  <a:txBody>
                    <a:bodyPr/>
                    <a:lstStyle/>
                    <a:p>
                      <a:pPr marL="0" marR="0" lvl="0" indent="0" algn="l" rtl="0">
                        <a:lnSpc>
                          <a:spcPct val="135714"/>
                        </a:lnSpc>
                        <a:spcBef>
                          <a:spcPts val="0"/>
                        </a:spcBef>
                        <a:spcAft>
                          <a:spcPts val="0"/>
                        </a:spcAft>
                        <a:buClr>
                          <a:srgbClr val="000000"/>
                        </a:buClr>
                        <a:buSzPts val="1450"/>
                        <a:buFont typeface="Arial"/>
                        <a:buNone/>
                      </a:pPr>
                      <a:r>
                        <a:rPr lang="es" sz="1450" u="none" strike="noStrike" cap="none">
                          <a:solidFill>
                            <a:srgbClr val="DCDCAA"/>
                          </a:solidFill>
                          <a:latin typeface="Courier New"/>
                          <a:ea typeface="Courier New"/>
                          <a:cs typeface="Courier New"/>
                          <a:sym typeface="Courier New"/>
                        </a:rPr>
                        <a:t>fetch</a:t>
                      </a:r>
                      <a:r>
                        <a:rPr lang="es" sz="1450" u="none" strike="noStrike" cap="none">
                          <a:solidFill>
                            <a:srgbClr val="D4D4D4"/>
                          </a:solidFill>
                          <a:latin typeface="Courier New"/>
                          <a:ea typeface="Courier New"/>
                          <a:cs typeface="Courier New"/>
                          <a:sym typeface="Courier New"/>
                        </a:rPr>
                        <a:t>(</a:t>
                      </a:r>
                      <a:r>
                        <a:rPr lang="es" sz="1450" u="none" strike="noStrike" cap="none">
                          <a:solidFill>
                            <a:srgbClr val="9CDCFE"/>
                          </a:solidFill>
                          <a:latin typeface="Courier New"/>
                          <a:ea typeface="Courier New"/>
                          <a:cs typeface="Courier New"/>
                          <a:sym typeface="Courier New"/>
                        </a:rPr>
                        <a:t>url</a:t>
                      </a:r>
                      <a:r>
                        <a:rPr lang="es" sz="1450" u="none" strike="noStrike" cap="none">
                          <a:solidFill>
                            <a:srgbClr val="D4D4D4"/>
                          </a:solidFill>
                          <a:latin typeface="Courier New"/>
                          <a:ea typeface="Courier New"/>
                          <a:cs typeface="Courier New"/>
                          <a:sym typeface="Courier New"/>
                        </a:rPr>
                        <a:t>, </a:t>
                      </a:r>
                      <a:r>
                        <a:rPr lang="es" sz="1450" u="none" strike="noStrike" cap="none">
                          <a:solidFill>
                            <a:srgbClr val="9CDCFE"/>
                          </a:solidFill>
                          <a:latin typeface="Courier New"/>
                          <a:ea typeface="Courier New"/>
                          <a:cs typeface="Courier New"/>
                          <a:sym typeface="Courier New"/>
                        </a:rPr>
                        <a:t>config</a:t>
                      </a:r>
                      <a:r>
                        <a:rPr lang="es" sz="1450" u="none" strike="noStrike" cap="none">
                          <a:solidFill>
                            <a:srgbClr val="D4D4D4"/>
                          </a:solidFill>
                          <a:latin typeface="Courier New"/>
                          <a:ea typeface="Courier New"/>
                          <a:cs typeface="Courier New"/>
                          <a:sym typeface="Courier New"/>
                        </a:rPr>
                        <a:t>)</a:t>
                      </a:r>
                      <a:endParaRPr sz="1600" u="none" strike="noStrike" cap="none">
                        <a:latin typeface="Didact Gothic"/>
                        <a:ea typeface="Didact Gothic"/>
                        <a:cs typeface="Didact Gothic"/>
                        <a:sym typeface="Didact Gothic"/>
                      </a:endParaRPr>
                    </a:p>
                  </a:txBody>
                  <a:tcPr marL="63500" marR="63500" marT="63500" marB="63500">
                    <a:solidFill>
                      <a:srgbClr val="212121"/>
                    </a:solidFill>
                  </a:tcPr>
                </a:tc>
                <a:extLst>
                  <a:ext uri="{0D108BD9-81ED-4DB2-BD59-A6C34878D82A}">
                    <a16:rowId xmlns:a16="http://schemas.microsoft.com/office/drawing/2014/main" val="10000"/>
                  </a:ext>
                </a:extLst>
              </a:tr>
            </a:tbl>
          </a:graphicData>
        </a:graphic>
      </p:graphicFrame>
      <p:sp>
        <p:nvSpPr>
          <p:cNvPr id="424" name="Google Shape;424;p82"/>
          <p:cNvSpPr txBox="1"/>
          <p:nvPr/>
        </p:nvSpPr>
        <p:spPr>
          <a:xfrm>
            <a:off x="1481775" y="870650"/>
            <a:ext cx="5666100" cy="69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Fetch</a:t>
            </a:r>
            <a:endParaRPr sz="4000" b="1" i="0" u="none" strike="noStrike" cap="non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3"/>
          <p:cNvSpPr txBox="1"/>
          <p:nvPr/>
        </p:nvSpPr>
        <p:spPr>
          <a:xfrm>
            <a:off x="1494450" y="1313225"/>
            <a:ext cx="61551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Vayamos por parte para entender este proceso. Primero, llamemos al método con la URL correspondiente y veamos qué retorna:</a:t>
            </a:r>
            <a:endParaRPr sz="1350" b="0" i="0" u="none" strike="noStrike" cap="none">
              <a:solidFill>
                <a:schemeClr val="dk1"/>
              </a:solidFill>
              <a:highlight>
                <a:srgbClr val="FFFFFF"/>
              </a:highlight>
              <a:latin typeface="DM Sans"/>
              <a:ea typeface="DM Sans"/>
              <a:cs typeface="DM Sans"/>
              <a:sym typeface="DM Sans"/>
            </a:endParaRPr>
          </a:p>
        </p:txBody>
      </p:sp>
      <p:sp>
        <p:nvSpPr>
          <p:cNvPr id="430" name="Google Shape;430;p83"/>
          <p:cNvSpPr txBox="1"/>
          <p:nvPr/>
        </p:nvSpPr>
        <p:spPr>
          <a:xfrm>
            <a:off x="1494449" y="2784375"/>
            <a:ext cx="6155100" cy="790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Retorna una promesa pendiente lo que indica que el proceso no es sincrónico (</a:t>
            </a:r>
            <a:r>
              <a:rPr lang="es" sz="1350" b="0" i="1" u="none" strike="noStrike" cap="none">
                <a:solidFill>
                  <a:srgbClr val="000000"/>
                </a:solidFill>
                <a:latin typeface="DM Sans"/>
                <a:ea typeface="DM Sans"/>
                <a:cs typeface="DM Sans"/>
                <a:sym typeface="DM Sans"/>
              </a:rPr>
              <a:t>no se resuelve de inmediato</a:t>
            </a:r>
            <a:r>
              <a:rPr lang="es" sz="1350" b="0" i="0" u="none" strike="noStrike" cap="none">
                <a:solidFill>
                  <a:srgbClr val="000000"/>
                </a:solidFill>
                <a:latin typeface="DM Sans"/>
                <a:ea typeface="DM Sans"/>
                <a:cs typeface="DM Sans"/>
                <a:sym typeface="DM Sans"/>
              </a:rPr>
              <a:t>). Para trabajar con la resolución de la petición, </a:t>
            </a:r>
            <a:r>
              <a:rPr lang="es" sz="1350" b="0" i="0" u="none" strike="noStrike" cap="none">
                <a:solidFill>
                  <a:srgbClr val="000000"/>
                </a:solidFill>
                <a:highlight>
                  <a:schemeClr val="accent6"/>
                </a:highlight>
                <a:latin typeface="DM Sans"/>
                <a:ea typeface="DM Sans"/>
                <a:cs typeface="DM Sans"/>
                <a:sym typeface="DM Sans"/>
              </a:rPr>
              <a:t>debemos manejar un proceso del tipo asincrónico.</a:t>
            </a:r>
            <a:endParaRPr sz="1350" b="0" i="0" u="none" strike="noStrike" cap="none">
              <a:solidFill>
                <a:srgbClr val="000000"/>
              </a:solidFill>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rgbClr val="000000"/>
              </a:solidFill>
              <a:highlight>
                <a:schemeClr val="accent6"/>
              </a:highlight>
              <a:latin typeface="DM Sans"/>
              <a:ea typeface="DM Sans"/>
              <a:cs typeface="DM Sans"/>
              <a:sym typeface="DM Sans"/>
            </a:endParaRPr>
          </a:p>
        </p:txBody>
      </p:sp>
      <p:sp>
        <p:nvSpPr>
          <p:cNvPr id="431" name="Google Shape;431;p83"/>
          <p:cNvSpPr txBox="1"/>
          <p:nvPr/>
        </p:nvSpPr>
        <p:spPr>
          <a:xfrm>
            <a:off x="1494450" y="2025725"/>
            <a:ext cx="6155100" cy="641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9CDCFE"/>
                </a:solidFill>
                <a:latin typeface="Courier New"/>
                <a:ea typeface="Courier New"/>
                <a:cs typeface="Courier New"/>
                <a:sym typeface="Courier New"/>
              </a:rPr>
              <a:t>console</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DCDCAA"/>
                </a:solidFill>
                <a:latin typeface="Courier New"/>
                <a:ea typeface="Courier New"/>
                <a:cs typeface="Courier New"/>
                <a:sym typeface="Courier New"/>
              </a:rPr>
              <a:t>log</a:t>
            </a:r>
            <a:r>
              <a:rPr lang="es" sz="1150" b="0" i="0" u="none" strike="noStrike" cap="none">
                <a:solidFill>
                  <a:srgbClr val="D4D4D4"/>
                </a:solidFill>
                <a:latin typeface="Courier New"/>
                <a:ea typeface="Courier New"/>
                <a:cs typeface="Courier New"/>
                <a:sym typeface="Courier New"/>
              </a:rPr>
              <a:t>( </a:t>
            </a:r>
            <a:r>
              <a:rPr lang="es" sz="1150" b="0" i="0" u="none" strike="noStrike" cap="none">
                <a:solidFill>
                  <a:srgbClr val="DCDCAA"/>
                </a:solidFill>
                <a:latin typeface="Courier New"/>
                <a:ea typeface="Courier New"/>
                <a:cs typeface="Courier New"/>
                <a:sym typeface="Courier New"/>
              </a:rPr>
              <a:t>fetch</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CE9178"/>
                </a:solidFill>
                <a:latin typeface="Courier New"/>
                <a:ea typeface="Courier New"/>
                <a:cs typeface="Courier New"/>
                <a:sym typeface="Courier New"/>
              </a:rPr>
              <a:t>'https://jsonplaceholder.typicode.com/posts'</a:t>
            </a:r>
            <a:r>
              <a:rPr lang="es" sz="1150" b="0" i="0" u="none" strike="noStrike" cap="none">
                <a:solidFill>
                  <a:srgbClr val="D4D4D4"/>
                </a:solidFill>
                <a:latin typeface="Courier New"/>
                <a:ea typeface="Courier New"/>
                <a:cs typeface="Courier New"/>
                <a:sym typeface="Courier New"/>
              </a:rPr>
              <a:t>) )</a:t>
            </a:r>
            <a:endParaRPr sz="11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6A9955"/>
                </a:solidFill>
                <a:latin typeface="Courier New"/>
                <a:ea typeface="Courier New"/>
                <a:cs typeface="Courier New"/>
                <a:sym typeface="Courier New"/>
              </a:rPr>
              <a:t>// Promise {&lt;pending&gt;}</a:t>
            </a:r>
            <a:endParaRPr sz="1500" b="0" i="0" u="none" strike="noStrike" cap="none">
              <a:solidFill>
                <a:srgbClr val="000000"/>
              </a:solidFill>
              <a:latin typeface="Arial"/>
              <a:ea typeface="Arial"/>
              <a:cs typeface="Arial"/>
              <a:sym typeface="Arial"/>
            </a:endParaRPr>
          </a:p>
        </p:txBody>
      </p:sp>
      <p:sp>
        <p:nvSpPr>
          <p:cNvPr id="432" name="Google Shape;432;p83"/>
          <p:cNvSpPr txBox="1"/>
          <p:nvPr/>
        </p:nvSpPr>
        <p:spPr>
          <a:xfrm>
            <a:off x="1494450" y="3727275"/>
            <a:ext cx="6155100" cy="682500"/>
          </a:xfrm>
          <a:prstGeom prst="rect">
            <a:avLst/>
          </a:prstGeom>
          <a:solidFill>
            <a:schemeClr val="dk1"/>
          </a:solidFill>
          <a:ln>
            <a:noFill/>
          </a:ln>
        </p:spPr>
        <p:txBody>
          <a:bodyPr spcFirstLastPara="1" wrap="square" lIns="91425" tIns="91425" rIns="91425" bIns="91425" anchor="b" anchorCtr="0">
            <a:noAutofit/>
          </a:bodyPr>
          <a:lstStyle/>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DCDCAA"/>
                </a:solidFill>
                <a:latin typeface="Courier New"/>
                <a:ea typeface="Courier New"/>
                <a:cs typeface="Courier New"/>
                <a:sym typeface="Courier New"/>
              </a:rPr>
              <a:t>fetch</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CE9178"/>
                </a:solidFill>
                <a:latin typeface="Courier New"/>
                <a:ea typeface="Courier New"/>
                <a:cs typeface="Courier New"/>
                <a:sym typeface="Courier New"/>
              </a:rPr>
              <a:t>'</a:t>
            </a:r>
            <a:r>
              <a:rPr lang="es" sz="1150" b="0" i="0" u="sng" strike="noStrike" cap="none">
                <a:solidFill>
                  <a:schemeClr val="hlink"/>
                </a:solidFill>
                <a:latin typeface="Courier New"/>
                <a:ea typeface="Courier New"/>
                <a:cs typeface="Courier New"/>
                <a:sym typeface="Courier New"/>
                <a:hlinkClick r:id="rId3"/>
              </a:rPr>
              <a:t>https://jsonplaceholder.typicode.com/posts</a:t>
            </a:r>
            <a:r>
              <a:rPr lang="es" sz="1150" b="0" i="0" u="none" strike="noStrike" cap="none">
                <a:solidFill>
                  <a:srgbClr val="CE9178"/>
                </a:solidFill>
                <a:latin typeface="Courier New"/>
                <a:ea typeface="Courier New"/>
                <a:cs typeface="Courier New"/>
                <a:sym typeface="Courier New"/>
              </a:rPr>
              <a:t>'</a:t>
            </a:r>
            <a:r>
              <a:rPr lang="es" sz="1150" b="0" i="0" u="none" strike="noStrike" cap="none">
                <a:solidFill>
                  <a:srgbClr val="D4D4D4"/>
                </a:solidFill>
                <a:latin typeface="Courier New"/>
                <a:ea typeface="Courier New"/>
                <a:cs typeface="Courier New"/>
                <a:sym typeface="Courier New"/>
              </a:rPr>
              <a:t>)</a:t>
            </a:r>
            <a:endParaRPr sz="11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6A9955"/>
                </a:solidFill>
                <a:latin typeface="Courier New"/>
                <a:ea typeface="Courier New"/>
                <a:cs typeface="Courier New"/>
                <a:sym typeface="Courier New"/>
              </a:rPr>
              <a:t>// Código para esperar una respuesta...</a:t>
            </a:r>
            <a:endParaRPr sz="1400" b="0" i="0" u="none" strike="noStrike" cap="none">
              <a:solidFill>
                <a:srgbClr val="000000"/>
              </a:solidFill>
              <a:latin typeface="Arial"/>
              <a:ea typeface="Arial"/>
              <a:cs typeface="Arial"/>
              <a:sym typeface="Arial"/>
            </a:endParaRPr>
          </a:p>
        </p:txBody>
      </p:sp>
      <p:sp>
        <p:nvSpPr>
          <p:cNvPr id="433" name="Google Shape;433;p83"/>
          <p:cNvSpPr txBox="1"/>
          <p:nvPr/>
        </p:nvSpPr>
        <p:spPr>
          <a:xfrm>
            <a:off x="1738950" y="245925"/>
            <a:ext cx="5666100" cy="69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Fetch</a:t>
            </a:r>
            <a:endParaRPr sz="4000" b="1" i="0" u="none" strike="noStrike" cap="non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84"/>
          <p:cNvSpPr txBox="1"/>
          <p:nvPr/>
        </p:nvSpPr>
        <p:spPr>
          <a:xfrm>
            <a:off x="1461300" y="1953000"/>
            <a:ext cx="6221400" cy="3343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Async - Await</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3800" b="1">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85"/>
          <p:cNvSpPr txBox="1"/>
          <p:nvPr/>
        </p:nvSpPr>
        <p:spPr>
          <a:xfrm>
            <a:off x="928625" y="1838600"/>
            <a:ext cx="6639300" cy="25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Trabajar con asincronismo facilita mucho el control de los tiempos de espera de determinadas tareas o acciones. 🤹‍♀️</a:t>
            </a:r>
            <a:br>
              <a:rPr lang="es" sz="1350" b="0" i="0" u="none" strike="noStrike" cap="none">
                <a:solidFill>
                  <a:schemeClr val="dk1"/>
                </a:solidFill>
                <a:highlight>
                  <a:srgbClr val="FFFFFF"/>
                </a:highlight>
                <a:latin typeface="DM Sans"/>
                <a:ea typeface="DM Sans"/>
                <a:cs typeface="DM Sans"/>
                <a:sym typeface="DM Sans"/>
              </a:rPr>
            </a:b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Por suerte, los desarrolladores de JS ya pensaron en esto y nos ofrecen una herramienta que nos permite trabajar las promesas como si escribiéramos código sincrónico 😎: </a:t>
            </a:r>
            <a:r>
              <a:rPr lang="es" sz="1350" b="0" i="0" u="none" strike="noStrike" cap="none">
                <a:solidFill>
                  <a:schemeClr val="dk1"/>
                </a:solidFill>
                <a:highlight>
                  <a:srgbClr val="EAFF6A"/>
                </a:highlight>
                <a:latin typeface="DM Sans"/>
                <a:ea typeface="DM Sans"/>
                <a:cs typeface="DM Sans"/>
                <a:sym typeface="DM Sans"/>
              </a:rPr>
              <a:t>async await.</a:t>
            </a:r>
            <a:endParaRPr sz="1350" b="0" i="0" u="none" strike="noStrike" cap="none">
              <a:solidFill>
                <a:schemeClr val="dk1"/>
              </a:solidFill>
              <a:highlight>
                <a:srgbClr val="EAFF6A"/>
              </a:highlight>
              <a:latin typeface="DM Sans"/>
              <a:ea typeface="DM Sans"/>
              <a:cs typeface="DM Sans"/>
              <a:sym typeface="DM Sans"/>
            </a:endParaRPr>
          </a:p>
          <a:p>
            <a:pPr marL="0" marR="0" lvl="0" indent="0" algn="l" rtl="0">
              <a:lnSpc>
                <a:spcPct val="115000"/>
              </a:lnSpc>
              <a:spcBef>
                <a:spcPts val="100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sp>
        <p:nvSpPr>
          <p:cNvPr id="444" name="Google Shape;444;p85"/>
          <p:cNvSpPr txBox="1"/>
          <p:nvPr/>
        </p:nvSpPr>
        <p:spPr>
          <a:xfrm>
            <a:off x="928625" y="761900"/>
            <a:ext cx="50202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86"/>
          <p:cNvSpPr txBox="1"/>
          <p:nvPr/>
        </p:nvSpPr>
        <p:spPr>
          <a:xfrm>
            <a:off x="1474900" y="1522525"/>
            <a:ext cx="6321000" cy="1177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El método fetch retorna una promesa. De forma sincrónica, si guardamos esta promesa en una variable veremos la promesa pendiente, porque esto sucede sincrónicamente:</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sp>
        <p:nvSpPr>
          <p:cNvPr id="450" name="Google Shape;450;p86"/>
          <p:cNvSpPr txBox="1"/>
          <p:nvPr/>
        </p:nvSpPr>
        <p:spPr>
          <a:xfrm>
            <a:off x="1512075" y="2423650"/>
            <a:ext cx="6321000" cy="8265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250"/>
              <a:buFont typeface="Arial"/>
              <a:buNone/>
            </a:pPr>
            <a:r>
              <a:rPr lang="es" sz="1250" b="0" i="0" u="none" strike="noStrike" cap="none">
                <a:solidFill>
                  <a:srgbClr val="569CD6"/>
                </a:solidFill>
                <a:latin typeface="Courier New"/>
                <a:ea typeface="Courier New"/>
                <a:cs typeface="Courier New"/>
                <a:sym typeface="Courier New"/>
              </a:rPr>
              <a:t>const</a:t>
            </a:r>
            <a:r>
              <a:rPr lang="es" sz="1250" b="0" i="0" u="none" strike="noStrike" cap="none">
                <a:solidFill>
                  <a:srgbClr val="D4D4D4"/>
                </a:solidFill>
                <a:latin typeface="Courier New"/>
                <a:ea typeface="Courier New"/>
                <a:cs typeface="Courier New"/>
                <a:sym typeface="Courier New"/>
              </a:rPr>
              <a:t> </a:t>
            </a:r>
            <a:r>
              <a:rPr lang="es" sz="1250" b="0" i="0" u="none" strike="noStrike" cap="none">
                <a:solidFill>
                  <a:srgbClr val="4FC1FF"/>
                </a:solidFill>
                <a:latin typeface="Courier New"/>
                <a:ea typeface="Courier New"/>
                <a:cs typeface="Courier New"/>
                <a:sym typeface="Courier New"/>
              </a:rPr>
              <a:t>resp</a:t>
            </a:r>
            <a:r>
              <a:rPr lang="es" sz="1250" b="0" i="0" u="none" strike="noStrike" cap="none">
                <a:solidFill>
                  <a:srgbClr val="D4D4D4"/>
                </a:solidFill>
                <a:latin typeface="Courier New"/>
                <a:ea typeface="Courier New"/>
                <a:cs typeface="Courier New"/>
                <a:sym typeface="Courier New"/>
              </a:rPr>
              <a:t> = </a:t>
            </a:r>
            <a:r>
              <a:rPr lang="es" sz="1250" b="0" i="0" u="none" strike="noStrike" cap="none">
                <a:solidFill>
                  <a:srgbClr val="DCDCAA"/>
                </a:solidFill>
                <a:latin typeface="Courier New"/>
                <a:ea typeface="Courier New"/>
                <a:cs typeface="Courier New"/>
                <a:sym typeface="Courier New"/>
              </a:rPr>
              <a:t>fetch</a:t>
            </a:r>
            <a:r>
              <a:rPr lang="es" sz="1250" b="0" i="0" u="none" strike="noStrike" cap="none">
                <a:solidFill>
                  <a:srgbClr val="D4D4D4"/>
                </a:solidFill>
                <a:latin typeface="Courier New"/>
                <a:ea typeface="Courier New"/>
                <a:cs typeface="Courier New"/>
                <a:sym typeface="Courier New"/>
              </a:rPr>
              <a:t>(</a:t>
            </a:r>
            <a:r>
              <a:rPr lang="es" sz="1250" b="0" i="0" u="none" strike="noStrike" cap="none">
                <a:solidFill>
                  <a:srgbClr val="CE9178"/>
                </a:solidFill>
                <a:latin typeface="Courier New"/>
                <a:ea typeface="Courier New"/>
                <a:cs typeface="Courier New"/>
                <a:sym typeface="Courier New"/>
              </a:rPr>
              <a:t>'https://jsonplaceholder.typicode.com/posts'</a:t>
            </a:r>
            <a:r>
              <a:rPr lang="es" sz="1250" b="0" i="0" u="none" strike="noStrike" cap="none">
                <a:solidFill>
                  <a:srgbClr val="D4D4D4"/>
                </a:solidFill>
                <a:latin typeface="Courier New"/>
                <a:ea typeface="Courier New"/>
                <a:cs typeface="Courier New"/>
                <a:sym typeface="Courier New"/>
              </a:rPr>
              <a:t>)</a:t>
            </a:r>
            <a:endParaRPr sz="12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250"/>
              <a:buFont typeface="Arial"/>
              <a:buNone/>
            </a:pPr>
            <a:r>
              <a:rPr lang="es" sz="1250" b="0" i="0" u="none" strike="noStrike" cap="none">
                <a:solidFill>
                  <a:srgbClr val="9CDCFE"/>
                </a:solidFill>
                <a:latin typeface="Courier New"/>
                <a:ea typeface="Courier New"/>
                <a:cs typeface="Courier New"/>
                <a:sym typeface="Courier New"/>
              </a:rPr>
              <a:t>console</a:t>
            </a:r>
            <a:r>
              <a:rPr lang="es" sz="1250" b="0" i="0" u="none" strike="noStrike" cap="none">
                <a:solidFill>
                  <a:srgbClr val="D4D4D4"/>
                </a:solidFill>
                <a:latin typeface="Courier New"/>
                <a:ea typeface="Courier New"/>
                <a:cs typeface="Courier New"/>
                <a:sym typeface="Courier New"/>
              </a:rPr>
              <a:t>.</a:t>
            </a:r>
            <a:r>
              <a:rPr lang="es" sz="1250" b="0" i="0" u="none" strike="noStrike" cap="none">
                <a:solidFill>
                  <a:srgbClr val="DCDCAA"/>
                </a:solidFill>
                <a:latin typeface="Courier New"/>
                <a:ea typeface="Courier New"/>
                <a:cs typeface="Courier New"/>
                <a:sym typeface="Courier New"/>
              </a:rPr>
              <a:t>log</a:t>
            </a:r>
            <a:r>
              <a:rPr lang="es" sz="1250" b="0" i="0" u="none" strike="noStrike" cap="none">
                <a:solidFill>
                  <a:srgbClr val="D4D4D4"/>
                </a:solidFill>
                <a:latin typeface="Courier New"/>
                <a:ea typeface="Courier New"/>
                <a:cs typeface="Courier New"/>
                <a:sym typeface="Courier New"/>
              </a:rPr>
              <a:t>(</a:t>
            </a:r>
            <a:r>
              <a:rPr lang="es" sz="1250" b="0" i="0" u="none" strike="noStrike" cap="none">
                <a:solidFill>
                  <a:srgbClr val="4FC1FF"/>
                </a:solidFill>
                <a:latin typeface="Courier New"/>
                <a:ea typeface="Courier New"/>
                <a:cs typeface="Courier New"/>
                <a:sym typeface="Courier New"/>
              </a:rPr>
              <a:t>resp</a:t>
            </a:r>
            <a:r>
              <a:rPr lang="es" sz="1250" b="0" i="0" u="none" strike="noStrike" cap="none">
                <a:solidFill>
                  <a:srgbClr val="D4D4D4"/>
                </a:solidFill>
                <a:latin typeface="Courier New"/>
                <a:ea typeface="Courier New"/>
                <a:cs typeface="Courier New"/>
                <a:sym typeface="Courier New"/>
              </a:rPr>
              <a:t>) </a:t>
            </a:r>
            <a:r>
              <a:rPr lang="es" sz="1250" b="0" i="0" u="none" strike="noStrike" cap="none">
                <a:solidFill>
                  <a:srgbClr val="6A9955"/>
                </a:solidFill>
                <a:latin typeface="Courier New"/>
                <a:ea typeface="Courier New"/>
                <a:cs typeface="Courier New"/>
                <a:sym typeface="Courier New"/>
              </a:rPr>
              <a:t>// Promise {&lt;pending&gt;}</a:t>
            </a:r>
            <a:endParaRPr sz="1600" b="0" i="0" u="none" strike="noStrike" cap="none">
              <a:solidFill>
                <a:srgbClr val="000000"/>
              </a:solidFill>
              <a:latin typeface="Arial"/>
              <a:ea typeface="Arial"/>
              <a:cs typeface="Arial"/>
              <a:sym typeface="Arial"/>
            </a:endParaRPr>
          </a:p>
        </p:txBody>
      </p:sp>
      <p:sp>
        <p:nvSpPr>
          <p:cNvPr id="451" name="Google Shape;451;p86"/>
          <p:cNvSpPr txBox="1"/>
          <p:nvPr/>
        </p:nvSpPr>
        <p:spPr>
          <a:xfrm>
            <a:off x="1512075" y="3501800"/>
            <a:ext cx="63210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Significa que el console.log() no espera a que se resuelva la promesa de la línea anterior para ejecutarse.</a:t>
            </a:r>
            <a:endParaRPr sz="1350" b="0" i="0" u="none" strike="noStrike" cap="none">
              <a:solidFill>
                <a:schemeClr val="dk1"/>
              </a:solidFill>
              <a:highlight>
                <a:srgbClr val="FFFFFF"/>
              </a:highlight>
              <a:latin typeface="DM Sans"/>
              <a:ea typeface="DM Sans"/>
              <a:cs typeface="DM Sans"/>
              <a:sym typeface="DM Sans"/>
            </a:endParaRPr>
          </a:p>
        </p:txBody>
      </p:sp>
      <p:sp>
        <p:nvSpPr>
          <p:cNvPr id="452" name="Google Shape;452;p86"/>
          <p:cNvSpPr txBox="1"/>
          <p:nvPr/>
        </p:nvSpPr>
        <p:spPr>
          <a:xfrm>
            <a:off x="1474900" y="696025"/>
            <a:ext cx="50202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7"/>
          <p:cNvSpPr txBox="1"/>
          <p:nvPr/>
        </p:nvSpPr>
        <p:spPr>
          <a:xfrm>
            <a:off x="1330950" y="1473200"/>
            <a:ext cx="6482100" cy="18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La sentencia await nos permite establecer un punto de espera en el código. Aplicado como prefijo a lo que retorna fetch se bloquea la ejecución de la siguiente instrucción hasta que la petición se resuelve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Agregando esta sentencia, podemos ver que ahora en la constante </a:t>
            </a:r>
            <a:r>
              <a:rPr lang="es" sz="1350" b="1" i="0" u="none" strike="noStrike" cap="none">
                <a:solidFill>
                  <a:schemeClr val="dk1"/>
                </a:solidFill>
                <a:highlight>
                  <a:srgbClr val="FFFFFF"/>
                </a:highlight>
                <a:latin typeface="DM Sans"/>
                <a:ea typeface="DM Sans"/>
                <a:cs typeface="DM Sans"/>
                <a:sym typeface="DM Sans"/>
              </a:rPr>
              <a:t>resp</a:t>
            </a:r>
            <a:r>
              <a:rPr lang="es" sz="1350" b="0" i="0" u="none" strike="noStrike" cap="none">
                <a:solidFill>
                  <a:schemeClr val="dk1"/>
                </a:solidFill>
                <a:highlight>
                  <a:srgbClr val="FFFFFF"/>
                </a:highlight>
                <a:latin typeface="DM Sans"/>
                <a:ea typeface="DM Sans"/>
                <a:cs typeface="DM Sans"/>
                <a:sym typeface="DM Sans"/>
              </a:rPr>
              <a:t> vemos el objeto Response, o sea la respuesta del servidor:</a:t>
            </a:r>
            <a:endParaRPr sz="1350" b="0" i="0" u="none" strike="noStrike" cap="none">
              <a:solidFill>
                <a:schemeClr val="dk1"/>
              </a:solidFill>
              <a:highlight>
                <a:srgbClr val="FFFFFF"/>
              </a:highlight>
              <a:latin typeface="DM Sans"/>
              <a:ea typeface="DM Sans"/>
              <a:cs typeface="DM Sans"/>
              <a:sym typeface="DM Sans"/>
            </a:endParaRPr>
          </a:p>
        </p:txBody>
      </p:sp>
      <p:sp>
        <p:nvSpPr>
          <p:cNvPr id="458" name="Google Shape;458;p87"/>
          <p:cNvSpPr txBox="1"/>
          <p:nvPr/>
        </p:nvSpPr>
        <p:spPr>
          <a:xfrm>
            <a:off x="1330950" y="3293000"/>
            <a:ext cx="6482100" cy="8265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569CD6"/>
                </a:solidFill>
                <a:latin typeface="Courier New"/>
                <a:ea typeface="Courier New"/>
                <a:cs typeface="Courier New"/>
                <a:sym typeface="Courier New"/>
              </a:rPr>
              <a:t>const</a:t>
            </a:r>
            <a:r>
              <a:rPr lang="es" sz="1150" b="0" i="0" u="none" strike="noStrike" cap="none">
                <a:solidFill>
                  <a:srgbClr val="D4D4D4"/>
                </a:solidFill>
                <a:latin typeface="Courier New"/>
                <a:ea typeface="Courier New"/>
                <a:cs typeface="Courier New"/>
                <a:sym typeface="Courier New"/>
              </a:rPr>
              <a:t> </a:t>
            </a:r>
            <a:r>
              <a:rPr lang="es" sz="1150" b="0" i="0" u="none" strike="noStrike" cap="none">
                <a:solidFill>
                  <a:srgbClr val="4FC1FF"/>
                </a:solidFill>
                <a:latin typeface="Courier New"/>
                <a:ea typeface="Courier New"/>
                <a:cs typeface="Courier New"/>
                <a:sym typeface="Courier New"/>
              </a:rPr>
              <a:t>resp</a:t>
            </a:r>
            <a:r>
              <a:rPr lang="es" sz="1150" b="0" i="0" u="none" strike="noStrike" cap="none">
                <a:solidFill>
                  <a:srgbClr val="D4D4D4"/>
                </a:solidFill>
                <a:latin typeface="Courier New"/>
                <a:ea typeface="Courier New"/>
                <a:cs typeface="Courier New"/>
                <a:sym typeface="Courier New"/>
              </a:rPr>
              <a:t> = </a:t>
            </a:r>
            <a:r>
              <a:rPr lang="es" sz="1150" b="0" i="0" u="none" strike="noStrike" cap="none">
                <a:solidFill>
                  <a:srgbClr val="C586C0"/>
                </a:solidFill>
                <a:latin typeface="Courier New"/>
                <a:ea typeface="Courier New"/>
                <a:cs typeface="Courier New"/>
                <a:sym typeface="Courier New"/>
              </a:rPr>
              <a:t>await</a:t>
            </a:r>
            <a:r>
              <a:rPr lang="es" sz="1150" b="0" i="0" u="none" strike="noStrike" cap="none">
                <a:solidFill>
                  <a:srgbClr val="D4D4D4"/>
                </a:solidFill>
                <a:latin typeface="Courier New"/>
                <a:ea typeface="Courier New"/>
                <a:cs typeface="Courier New"/>
                <a:sym typeface="Courier New"/>
              </a:rPr>
              <a:t> </a:t>
            </a:r>
            <a:r>
              <a:rPr lang="es" sz="1150" b="0" i="0" u="none" strike="noStrike" cap="none">
                <a:solidFill>
                  <a:srgbClr val="DCDCAA"/>
                </a:solidFill>
                <a:latin typeface="Courier New"/>
                <a:ea typeface="Courier New"/>
                <a:cs typeface="Courier New"/>
                <a:sym typeface="Courier New"/>
              </a:rPr>
              <a:t>fetch</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CE9178"/>
                </a:solidFill>
                <a:latin typeface="Courier New"/>
                <a:ea typeface="Courier New"/>
                <a:cs typeface="Courier New"/>
                <a:sym typeface="Courier New"/>
              </a:rPr>
              <a:t>'https://jsonplaceholder.typicode.com/posts'</a:t>
            </a:r>
            <a:r>
              <a:rPr lang="es" sz="1150" b="0" i="0" u="none" strike="noStrike" cap="none">
                <a:solidFill>
                  <a:srgbClr val="D4D4D4"/>
                </a:solidFill>
                <a:latin typeface="Courier New"/>
                <a:ea typeface="Courier New"/>
                <a:cs typeface="Courier New"/>
                <a:sym typeface="Courier New"/>
              </a:rPr>
              <a:t>)</a:t>
            </a:r>
            <a:endParaRPr sz="11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150"/>
              <a:buFont typeface="Arial"/>
              <a:buNone/>
            </a:pPr>
            <a:r>
              <a:rPr lang="es" sz="1150" b="0" i="0" u="none" strike="noStrike" cap="none">
                <a:solidFill>
                  <a:srgbClr val="9CDCFE"/>
                </a:solidFill>
                <a:latin typeface="Courier New"/>
                <a:ea typeface="Courier New"/>
                <a:cs typeface="Courier New"/>
                <a:sym typeface="Courier New"/>
              </a:rPr>
              <a:t>console</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DCDCAA"/>
                </a:solidFill>
                <a:latin typeface="Courier New"/>
                <a:ea typeface="Courier New"/>
                <a:cs typeface="Courier New"/>
                <a:sym typeface="Courier New"/>
              </a:rPr>
              <a:t>log</a:t>
            </a:r>
            <a:r>
              <a:rPr lang="es" sz="1150" b="0" i="0" u="none" strike="noStrike" cap="none">
                <a:solidFill>
                  <a:srgbClr val="D4D4D4"/>
                </a:solidFill>
                <a:latin typeface="Courier New"/>
                <a:ea typeface="Courier New"/>
                <a:cs typeface="Courier New"/>
                <a:sym typeface="Courier New"/>
              </a:rPr>
              <a:t>(</a:t>
            </a:r>
            <a:r>
              <a:rPr lang="es" sz="1150" b="0" i="0" u="none" strike="noStrike" cap="none">
                <a:solidFill>
                  <a:srgbClr val="4FC1FF"/>
                </a:solidFill>
                <a:latin typeface="Courier New"/>
                <a:ea typeface="Courier New"/>
                <a:cs typeface="Courier New"/>
                <a:sym typeface="Courier New"/>
              </a:rPr>
              <a:t>resp</a:t>
            </a:r>
            <a:r>
              <a:rPr lang="es" sz="1150" b="0" i="0" u="none" strike="noStrike" cap="none">
                <a:solidFill>
                  <a:srgbClr val="D4D4D4"/>
                </a:solidFill>
                <a:latin typeface="Courier New"/>
                <a:ea typeface="Courier New"/>
                <a:cs typeface="Courier New"/>
                <a:sym typeface="Courier New"/>
              </a:rPr>
              <a:t>) </a:t>
            </a:r>
            <a:r>
              <a:rPr lang="es" sz="1150" b="0" i="0" u="none" strike="noStrike" cap="none">
                <a:solidFill>
                  <a:srgbClr val="6A9955"/>
                </a:solidFill>
                <a:latin typeface="Courier New"/>
                <a:ea typeface="Courier New"/>
                <a:cs typeface="Courier New"/>
                <a:sym typeface="Courier New"/>
              </a:rPr>
              <a:t>// Response</a:t>
            </a:r>
            <a:endParaRPr sz="1150" b="0" i="0" u="none" strike="noStrike" cap="none">
              <a:solidFill>
                <a:srgbClr val="569CD6"/>
              </a:solidFill>
              <a:latin typeface="Courier New"/>
              <a:ea typeface="Courier New"/>
              <a:cs typeface="Courier New"/>
              <a:sym typeface="Courier New"/>
            </a:endParaRPr>
          </a:p>
        </p:txBody>
      </p:sp>
      <p:sp>
        <p:nvSpPr>
          <p:cNvPr id="459" name="Google Shape;459;p87"/>
          <p:cNvSpPr txBox="1"/>
          <p:nvPr/>
        </p:nvSpPr>
        <p:spPr>
          <a:xfrm>
            <a:off x="1412400" y="646700"/>
            <a:ext cx="50202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1"/>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Asincronismo y errores</a:t>
            </a:r>
            <a:endParaRPr sz="4000" b="1">
              <a:solidFill>
                <a:srgbClr val="EAFF6A"/>
              </a:solidFill>
              <a:latin typeface="DM Sans"/>
              <a:ea typeface="DM Sans"/>
              <a:cs typeface="DM Sans"/>
              <a:sym typeface="DM Sans"/>
            </a:endParaRPr>
          </a:p>
        </p:txBody>
      </p:sp>
      <p:sp>
        <p:nvSpPr>
          <p:cNvPr id="183" name="Google Shape;183;p6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Unidad 8.</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184" name="Google Shape;184;p61"/>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88"/>
          <p:cNvSpPr txBox="1"/>
          <p:nvPr/>
        </p:nvSpPr>
        <p:spPr>
          <a:xfrm>
            <a:off x="1192275" y="1301850"/>
            <a:ext cx="6285300" cy="88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Pero await sólo puede utilizarse dentro de una función asincrónica 😕. Aquí es donde entra la sentencia async. Ésta palabra reservada sirve para declarar una función como asincrónica, y se agrega como prefijo a la función:</a:t>
            </a:r>
            <a:endParaRPr sz="1350" b="0" i="0" u="none" strike="noStrike" cap="none">
              <a:solidFill>
                <a:schemeClr val="dk1"/>
              </a:solidFill>
              <a:highlight>
                <a:srgbClr val="FFFFFF"/>
              </a:highlight>
              <a:latin typeface="DM Sans"/>
              <a:ea typeface="DM Sans"/>
              <a:cs typeface="DM Sans"/>
              <a:sym typeface="DM Sans"/>
            </a:endParaRPr>
          </a:p>
        </p:txBody>
      </p:sp>
      <p:sp>
        <p:nvSpPr>
          <p:cNvPr id="465" name="Google Shape;465;p88"/>
          <p:cNvSpPr txBox="1"/>
          <p:nvPr/>
        </p:nvSpPr>
        <p:spPr>
          <a:xfrm>
            <a:off x="1327150" y="2329050"/>
            <a:ext cx="6150600" cy="12318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569CD6"/>
                </a:solidFill>
                <a:latin typeface="Courier New"/>
                <a:ea typeface="Courier New"/>
                <a:cs typeface="Courier New"/>
                <a:sym typeface="Courier New"/>
              </a:rPr>
              <a:t>async</a:t>
            </a:r>
            <a:r>
              <a:rPr lang="es" sz="1350" b="0" i="0" u="none" strike="noStrike" cap="none">
                <a:solidFill>
                  <a:srgbClr val="D4D4D4"/>
                </a:solidFill>
                <a:latin typeface="Courier New"/>
                <a:ea typeface="Courier New"/>
                <a:cs typeface="Courier New"/>
                <a:sym typeface="Courier New"/>
              </a:rPr>
              <a:t> </a:t>
            </a:r>
            <a:r>
              <a:rPr lang="es" sz="1350" b="0" i="0" u="none" strike="noStrike" cap="none">
                <a:solidFill>
                  <a:srgbClr val="569CD6"/>
                </a:solidFill>
                <a:latin typeface="Courier New"/>
                <a:ea typeface="Courier New"/>
                <a:cs typeface="Courier New"/>
                <a:sym typeface="Courier New"/>
              </a:rPr>
              <a:t>function</a:t>
            </a:r>
            <a:r>
              <a:rPr lang="es" sz="1350" b="0" i="0" u="none" strike="noStrike" cap="none">
                <a:solidFill>
                  <a:srgbClr val="D4D4D4"/>
                </a:solidFill>
                <a:latin typeface="Courier New"/>
                <a:ea typeface="Courier New"/>
                <a:cs typeface="Courier New"/>
                <a:sym typeface="Courier New"/>
              </a:rPr>
              <a:t> </a:t>
            </a:r>
            <a:r>
              <a:rPr lang="es" sz="1350" b="0" i="0" u="none" strike="noStrike" cap="none">
                <a:solidFill>
                  <a:srgbClr val="DCDCAA"/>
                </a:solidFill>
                <a:latin typeface="Courier New"/>
                <a:ea typeface="Courier New"/>
                <a:cs typeface="Courier New"/>
                <a:sym typeface="Courier New"/>
              </a:rPr>
              <a:t>pedirPosts</a:t>
            </a:r>
            <a:r>
              <a:rPr lang="es" sz="1350" b="0" i="0" u="none" strike="noStrike" cap="none">
                <a:solidFill>
                  <a:srgbClr val="D4D4D4"/>
                </a:solidFill>
                <a:latin typeface="Courier New"/>
                <a:ea typeface="Courier New"/>
                <a:cs typeface="Courier New"/>
                <a:sym typeface="Courier New"/>
              </a:rPr>
              <a:t>() {...}</a:t>
            </a:r>
            <a:endParaRPr sz="13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6A9955"/>
                </a:solidFill>
                <a:latin typeface="Courier New"/>
                <a:ea typeface="Courier New"/>
                <a:cs typeface="Courier New"/>
                <a:sym typeface="Courier New"/>
              </a:rPr>
              <a:t/>
            </a:r>
            <a:br>
              <a:rPr lang="es" sz="1350" b="0" i="0" u="none" strike="noStrike" cap="none">
                <a:solidFill>
                  <a:srgbClr val="6A9955"/>
                </a:solidFill>
                <a:latin typeface="Courier New"/>
                <a:ea typeface="Courier New"/>
                <a:cs typeface="Courier New"/>
                <a:sym typeface="Courier New"/>
              </a:rPr>
            </a:br>
            <a:r>
              <a:rPr lang="es" sz="1350" b="0" i="0" u="none" strike="noStrike" cap="none">
                <a:solidFill>
                  <a:srgbClr val="6A9955"/>
                </a:solidFill>
                <a:latin typeface="Courier New"/>
                <a:ea typeface="Courier New"/>
                <a:cs typeface="Courier New"/>
                <a:sym typeface="Courier New"/>
              </a:rPr>
              <a:t>// o con arrow functions</a:t>
            </a:r>
            <a:endParaRPr sz="1350" b="0" i="0" u="none" strike="noStrike" cap="none">
              <a:solidFill>
                <a:srgbClr val="6A9955"/>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50"/>
              <a:buFont typeface="Arial"/>
              <a:buNone/>
            </a:pPr>
            <a:r>
              <a:rPr lang="es" sz="1350" b="0" i="0" u="none" strike="noStrike" cap="none">
                <a:solidFill>
                  <a:srgbClr val="569CD6"/>
                </a:solidFill>
                <a:latin typeface="Courier New"/>
                <a:ea typeface="Courier New"/>
                <a:cs typeface="Courier New"/>
                <a:sym typeface="Courier New"/>
              </a:rPr>
              <a:t>const</a:t>
            </a:r>
            <a:r>
              <a:rPr lang="es" sz="1350" b="0" i="0" u="none" strike="noStrike" cap="none">
                <a:solidFill>
                  <a:srgbClr val="D4D4D4"/>
                </a:solidFill>
                <a:latin typeface="Courier New"/>
                <a:ea typeface="Courier New"/>
                <a:cs typeface="Courier New"/>
                <a:sym typeface="Courier New"/>
              </a:rPr>
              <a:t> </a:t>
            </a:r>
            <a:r>
              <a:rPr lang="es" sz="1350" b="0" i="0" u="none" strike="noStrike" cap="none">
                <a:solidFill>
                  <a:srgbClr val="DCDCAA"/>
                </a:solidFill>
                <a:latin typeface="Courier New"/>
                <a:ea typeface="Courier New"/>
                <a:cs typeface="Courier New"/>
                <a:sym typeface="Courier New"/>
              </a:rPr>
              <a:t>pedirPosts</a:t>
            </a:r>
            <a:r>
              <a:rPr lang="es" sz="1350" b="0" i="0" u="none" strike="noStrike" cap="none">
                <a:solidFill>
                  <a:srgbClr val="D4D4D4"/>
                </a:solidFill>
                <a:latin typeface="Courier New"/>
                <a:ea typeface="Courier New"/>
                <a:cs typeface="Courier New"/>
                <a:sym typeface="Courier New"/>
              </a:rPr>
              <a:t> = </a:t>
            </a:r>
            <a:r>
              <a:rPr lang="es" sz="1350" b="0" i="0" u="none" strike="noStrike" cap="none">
                <a:solidFill>
                  <a:srgbClr val="569CD6"/>
                </a:solidFill>
                <a:latin typeface="Courier New"/>
                <a:ea typeface="Courier New"/>
                <a:cs typeface="Courier New"/>
                <a:sym typeface="Courier New"/>
              </a:rPr>
              <a:t>async</a:t>
            </a:r>
            <a:r>
              <a:rPr lang="es" sz="1350" b="0" i="0" u="none" strike="noStrike" cap="none">
                <a:solidFill>
                  <a:srgbClr val="D4D4D4"/>
                </a:solidFill>
                <a:latin typeface="Courier New"/>
                <a:ea typeface="Courier New"/>
                <a:cs typeface="Courier New"/>
                <a:sym typeface="Courier New"/>
              </a:rPr>
              <a:t> () </a:t>
            </a:r>
            <a:r>
              <a:rPr lang="es" sz="1350" b="0" i="0" u="none" strike="noStrike" cap="none">
                <a:solidFill>
                  <a:srgbClr val="569CD6"/>
                </a:solidFill>
                <a:latin typeface="Courier New"/>
                <a:ea typeface="Courier New"/>
                <a:cs typeface="Courier New"/>
                <a:sym typeface="Courier New"/>
              </a:rPr>
              <a:t>=&gt;</a:t>
            </a:r>
            <a:r>
              <a:rPr lang="es" sz="1350" b="0" i="0" u="none" strike="noStrike" cap="none">
                <a:solidFill>
                  <a:srgbClr val="D4D4D4"/>
                </a:solidFill>
                <a:latin typeface="Courier New"/>
                <a:ea typeface="Courier New"/>
                <a:cs typeface="Courier New"/>
                <a:sym typeface="Courier New"/>
              </a:rPr>
              <a:t> {...}</a:t>
            </a:r>
            <a:endParaRPr sz="1350" b="0" i="0" u="none" strike="noStrike" cap="none">
              <a:solidFill>
                <a:srgbClr val="569CD6"/>
              </a:solidFill>
              <a:latin typeface="Courier New"/>
              <a:ea typeface="Courier New"/>
              <a:cs typeface="Courier New"/>
              <a:sym typeface="Courier New"/>
            </a:endParaRPr>
          </a:p>
        </p:txBody>
      </p:sp>
      <p:sp>
        <p:nvSpPr>
          <p:cNvPr id="466" name="Google Shape;466;p88"/>
          <p:cNvSpPr txBox="1"/>
          <p:nvPr/>
        </p:nvSpPr>
        <p:spPr>
          <a:xfrm>
            <a:off x="1327156" y="3723575"/>
            <a:ext cx="6150600" cy="1096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0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Así,</a:t>
            </a:r>
            <a:r>
              <a:rPr lang="es" sz="1350" b="0" i="0" u="none" strike="noStrike" cap="none">
                <a:solidFill>
                  <a:schemeClr val="dk1"/>
                </a:solidFill>
                <a:highlight>
                  <a:srgbClr val="EAFF6A"/>
                </a:highlight>
                <a:latin typeface="DM Sans"/>
                <a:ea typeface="DM Sans"/>
                <a:cs typeface="DM Sans"/>
                <a:sym typeface="DM Sans"/>
              </a:rPr>
              <a:t> dentro de una función async podemos utilizar la sentencia await vista previamente.</a:t>
            </a:r>
            <a:r>
              <a:rPr lang="es" sz="1350" b="0" i="0" u="none" strike="noStrike" cap="none">
                <a:solidFill>
                  <a:schemeClr val="dk1"/>
                </a:solidFill>
                <a:latin typeface="DM Sans"/>
                <a:ea typeface="DM Sans"/>
                <a:cs typeface="DM Sans"/>
                <a:sym typeface="DM Sans"/>
              </a:rPr>
              <a:t> Esto nos permite esperar a que se resuelvan las peticiones remotas vistas, para continuar con la instrucción siguiente. </a:t>
            </a:r>
            <a:endParaRPr sz="1350" b="0" i="0" u="none" strike="noStrike" cap="none">
              <a:solidFill>
                <a:srgbClr val="000000"/>
              </a:solidFill>
              <a:latin typeface="DM Sans"/>
              <a:ea typeface="DM Sans"/>
              <a:cs typeface="DM Sans"/>
              <a:sym typeface="DM Sans"/>
            </a:endParaRPr>
          </a:p>
        </p:txBody>
      </p:sp>
      <p:sp>
        <p:nvSpPr>
          <p:cNvPr id="467" name="Google Shape;467;p88"/>
          <p:cNvSpPr txBox="1"/>
          <p:nvPr/>
        </p:nvSpPr>
        <p:spPr>
          <a:xfrm>
            <a:off x="1192275" y="579700"/>
            <a:ext cx="50202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89"/>
          <p:cNvSpPr txBox="1"/>
          <p:nvPr/>
        </p:nvSpPr>
        <p:spPr>
          <a:xfrm>
            <a:off x="4036250" y="100"/>
            <a:ext cx="51078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569CD6"/>
                </a:solidFill>
                <a:latin typeface="Courier New"/>
                <a:ea typeface="Courier New"/>
                <a:cs typeface="Courier New"/>
                <a:sym typeface="Courier New"/>
              </a:rPr>
              <a:t>const </a:t>
            </a:r>
            <a:r>
              <a:rPr lang="es" sz="850" b="0" i="0" u="none" strike="noStrike" cap="none">
                <a:solidFill>
                  <a:srgbClr val="CE9178"/>
                </a:solidFill>
                <a:latin typeface="Courier New"/>
                <a:ea typeface="Courier New"/>
                <a:cs typeface="Courier New"/>
                <a:sym typeface="Courier New"/>
              </a:rPr>
              <a:t>URL</a:t>
            </a:r>
            <a:r>
              <a:rPr lang="es" sz="950" b="0" i="0" u="none" strike="noStrike" cap="none">
                <a:solidFill>
                  <a:srgbClr val="569CD6"/>
                </a:solidFill>
                <a:latin typeface="Courier New"/>
                <a:ea typeface="Courier New"/>
                <a:cs typeface="Courier New"/>
                <a:sym typeface="Courier New"/>
              </a:rPr>
              <a:t> = </a:t>
            </a:r>
            <a:r>
              <a:rPr lang="es" sz="950" b="0" i="0" u="none" strike="noStrike" cap="none">
                <a:solidFill>
                  <a:srgbClr val="CE9178"/>
                </a:solidFill>
                <a:latin typeface="Courier New"/>
                <a:ea typeface="Courier New"/>
                <a:cs typeface="Courier New"/>
                <a:sym typeface="Courier New"/>
              </a:rPr>
              <a:t>'https://jsonplaceholder.typicode.com/posts'</a:t>
            </a:r>
            <a:endParaRPr sz="1050" b="0" i="0" u="none" strike="noStrike" cap="none">
              <a:solidFill>
                <a:srgbClr val="569CD6"/>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endParaRPr sz="950" b="0" i="0" u="none" strike="noStrike" cap="none">
              <a:solidFill>
                <a:srgbClr val="569CD6"/>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DCDCAA"/>
                </a:solidFill>
                <a:latin typeface="Courier New"/>
                <a:ea typeface="Courier New"/>
                <a:cs typeface="Courier New"/>
                <a:sym typeface="Courier New"/>
              </a:rPr>
              <a:t>pedirPosts</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569CD6"/>
                </a:solidFill>
                <a:latin typeface="Courier New"/>
                <a:ea typeface="Courier New"/>
                <a:cs typeface="Courier New"/>
                <a:sym typeface="Courier New"/>
              </a:rPr>
              <a:t>async</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569CD6"/>
                </a:solidFill>
                <a:latin typeface="Courier New"/>
                <a:ea typeface="Courier New"/>
                <a:cs typeface="Courier New"/>
                <a:sym typeface="Courier New"/>
              </a:rPr>
              <a:t>=&gt;</a:t>
            </a: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457200" algn="l" rtl="0">
              <a:lnSpc>
                <a:spcPct val="135714"/>
              </a:lnSpc>
              <a:spcBef>
                <a:spcPts val="0"/>
              </a:spcBef>
              <a:spcAft>
                <a:spcPts val="0"/>
              </a:spcAft>
              <a:buClr>
                <a:srgbClr val="000000"/>
              </a:buClr>
              <a:buSzPts val="950"/>
              <a:buFont typeface="Arial"/>
              <a:buNone/>
            </a:pPr>
            <a:r>
              <a:rPr lang="es" sz="950" b="0" i="0" u="none" strike="noStrike" cap="none">
                <a:solidFill>
                  <a:srgbClr val="4FC1FF"/>
                </a:solidFill>
                <a:latin typeface="Courier New"/>
                <a:ea typeface="Courier New"/>
                <a:cs typeface="Courier New"/>
                <a:sym typeface="Courier New"/>
              </a:rPr>
              <a:t> resp</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586C0"/>
                </a:solidFill>
                <a:latin typeface="Courier New"/>
                <a:ea typeface="Courier New"/>
                <a:cs typeface="Courier New"/>
                <a:sym typeface="Courier New"/>
              </a:rPr>
              <a:t>await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DCDCAA"/>
                </a:solidFill>
                <a:latin typeface="Courier New"/>
                <a:ea typeface="Courier New"/>
                <a:cs typeface="Courier New"/>
                <a:sym typeface="Courier New"/>
              </a:rPr>
              <a:t>fetch</a:t>
            </a:r>
            <a:r>
              <a:rPr lang="es" sz="950" b="0" i="0" u="none" strike="noStrike" cap="none">
                <a:solidFill>
                  <a:srgbClr val="D4D4D4"/>
                </a:solidFill>
                <a:latin typeface="Courier New"/>
                <a:ea typeface="Courier New"/>
                <a:cs typeface="Courier New"/>
                <a:sym typeface="Courier New"/>
              </a:rPr>
              <a:t>(</a:t>
            </a:r>
            <a:r>
              <a:rPr lang="es" sz="850" b="0" i="0" u="none" strike="noStrike" cap="none">
                <a:solidFill>
                  <a:srgbClr val="CE9178"/>
                </a:solidFill>
                <a:latin typeface="Courier New"/>
                <a:ea typeface="Courier New"/>
                <a:cs typeface="Courier New"/>
                <a:sym typeface="Courier New"/>
              </a:rPr>
              <a:t>URL</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data</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586C0"/>
                </a:solidFill>
                <a:latin typeface="Courier New"/>
                <a:ea typeface="Courier New"/>
                <a:cs typeface="Courier New"/>
                <a:sym typeface="Courier New"/>
              </a:rPr>
              <a:t>await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resp</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json</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data</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forEach</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=&gt;</a:t>
            </a: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contenedor</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9CDCFE"/>
                </a:solidFill>
                <a:latin typeface="Courier New"/>
                <a:ea typeface="Courier New"/>
                <a:cs typeface="Courier New"/>
                <a:sym typeface="Courier New"/>
              </a:rPr>
              <a:t>document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querySelector</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'#contenedor'</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li</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innerHTML</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E9178"/>
                </a:solidFill>
                <a:latin typeface="Courier New"/>
                <a:ea typeface="Courier New"/>
                <a:cs typeface="Courier New"/>
                <a:sym typeface="Courier New"/>
              </a:rPr>
              <a:t>`</a:t>
            </a:r>
            <a:endParaRPr sz="950" b="0" i="0" u="none" strike="noStrike" cap="none">
              <a:solidFill>
                <a:srgbClr val="CE9178"/>
              </a:solidFill>
              <a:latin typeface="Courier New"/>
              <a:ea typeface="Courier New"/>
              <a:cs typeface="Courier New"/>
              <a:sym typeface="Courier New"/>
            </a:endParaRPr>
          </a:p>
          <a:p>
            <a:pPr marL="457200" marR="0" lvl="0" indent="457200" algn="l" rtl="0">
              <a:lnSpc>
                <a:spcPct val="135714"/>
              </a:lnSpc>
              <a:spcBef>
                <a:spcPts val="0"/>
              </a:spcBef>
              <a:spcAft>
                <a:spcPts val="0"/>
              </a:spcAft>
              <a:buClr>
                <a:srgbClr val="000000"/>
              </a:buClr>
              <a:buSzPts val="950"/>
              <a:buFont typeface="Arial"/>
              <a:buNone/>
            </a:pPr>
            <a:r>
              <a:rPr lang="es" sz="950" b="0" i="0" u="none" strike="noStrike" cap="none">
                <a:solidFill>
                  <a:srgbClr val="CE9178"/>
                </a:solidFill>
                <a:latin typeface="Courier New"/>
                <a:ea typeface="Courier New"/>
                <a:cs typeface="Courier New"/>
                <a:sym typeface="Courier New"/>
              </a:rPr>
              <a:t>                &lt;h4&gt;</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title</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&lt;/h4&gt;</a:t>
            </a:r>
            <a:endParaRPr sz="950" b="0" i="0" u="none" strike="noStrike" cap="none">
              <a:solidFill>
                <a:srgbClr val="CE9178"/>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CE9178"/>
                </a:solidFill>
                <a:latin typeface="Courier New"/>
                <a:ea typeface="Courier New"/>
                <a:cs typeface="Courier New"/>
                <a:sym typeface="Courier New"/>
              </a:rPr>
              <a:t>          	   		      &lt;p&gt;</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body</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&lt;/p&gt;`</a:t>
            </a:r>
            <a:endParaRPr sz="950" b="0" i="0" u="none" strike="noStrike" cap="none">
              <a:solidFill>
                <a:srgbClr val="CE9178"/>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lista</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append</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4FC1FF"/>
                </a:solidFill>
                <a:latin typeface="Courier New"/>
                <a:ea typeface="Courier New"/>
                <a:cs typeface="Courier New"/>
                <a:sym typeface="Courier New"/>
              </a:rPr>
              <a:t>li</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950"/>
              <a:buFont typeface="Arial"/>
              <a:buNone/>
            </a:pPr>
            <a:r>
              <a:rPr lang="es" sz="950" b="0" i="0" u="none" strike="noStrike" cap="none">
                <a:solidFill>
                  <a:srgbClr val="DCDCAA"/>
                </a:solidFill>
                <a:latin typeface="Courier New"/>
                <a:ea typeface="Courier New"/>
                <a:cs typeface="Courier New"/>
                <a:sym typeface="Courier New"/>
              </a:rPr>
              <a:t>pedirPosts</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569CD6"/>
              </a:solidFill>
              <a:latin typeface="Courier New"/>
              <a:ea typeface="Courier New"/>
              <a:cs typeface="Courier New"/>
              <a:sym typeface="Courier New"/>
            </a:endParaRPr>
          </a:p>
        </p:txBody>
      </p:sp>
      <p:sp>
        <p:nvSpPr>
          <p:cNvPr id="473" name="Google Shape;473;p89"/>
          <p:cNvSpPr txBox="1"/>
          <p:nvPr/>
        </p:nvSpPr>
        <p:spPr>
          <a:xfrm>
            <a:off x="430250" y="1903300"/>
            <a:ext cx="3167700" cy="2688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El resultado es una sintaxis que se asemeja a la escritura sincrónica tradicional.</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Obtenemos el mismo resultado que antes, pero con una sintaxis más clara 👌 </a:t>
            </a:r>
            <a:r>
              <a:rPr lang="es" sz="1350" b="0" i="0" u="none" strike="noStrike" cap="none">
                <a:solidFill>
                  <a:schemeClr val="dk1"/>
                </a:solidFill>
                <a:highlight>
                  <a:srgbClr val="EAFF6A"/>
                </a:highlight>
                <a:latin typeface="DM Sans"/>
                <a:ea typeface="DM Sans"/>
                <a:cs typeface="DM Sans"/>
                <a:sym typeface="DM Sans"/>
              </a:rPr>
              <a:t>Async-Await </a:t>
            </a:r>
            <a:r>
              <a:rPr lang="es" sz="1350" b="0" i="0" u="none" strike="noStrike" cap="none">
                <a:solidFill>
                  <a:schemeClr val="dk1"/>
                </a:solidFill>
                <a:latin typeface="DM Sans"/>
                <a:ea typeface="DM Sans"/>
                <a:cs typeface="DM Sans"/>
                <a:sym typeface="DM Sans"/>
              </a:rPr>
              <a:t>funcionan de la mano. </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Async-Await es una herramienta requerida para controlar todo manejo asincrónico.</a:t>
            </a:r>
            <a:endParaRPr sz="1350" b="0" i="0" u="none" strike="noStrike" cap="none">
              <a:solidFill>
                <a:schemeClr val="dk1"/>
              </a:solidFill>
              <a:highlight>
                <a:srgbClr val="FFFFFF"/>
              </a:highlight>
              <a:latin typeface="DM Sans"/>
              <a:ea typeface="DM Sans"/>
              <a:cs typeface="DM Sans"/>
              <a:sym typeface="DM Sans"/>
            </a:endParaRPr>
          </a:p>
        </p:txBody>
      </p:sp>
      <p:sp>
        <p:nvSpPr>
          <p:cNvPr id="474" name="Google Shape;474;p89"/>
          <p:cNvSpPr txBox="1"/>
          <p:nvPr/>
        </p:nvSpPr>
        <p:spPr>
          <a:xfrm>
            <a:off x="430250" y="515400"/>
            <a:ext cx="34536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90"/>
          <p:cNvSpPr txBox="1"/>
          <p:nvPr/>
        </p:nvSpPr>
        <p:spPr>
          <a:xfrm>
            <a:off x="4036250" y="100"/>
            <a:ext cx="51078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569CD6"/>
                </a:solidFill>
                <a:latin typeface="Courier New"/>
                <a:ea typeface="Courier New"/>
                <a:cs typeface="Courier New"/>
                <a:sym typeface="Courier New"/>
              </a:rPr>
              <a:t>const </a:t>
            </a:r>
            <a:r>
              <a:rPr lang="es" sz="850" b="0" i="0" u="none" strike="noStrike" cap="none">
                <a:solidFill>
                  <a:srgbClr val="CE9178"/>
                </a:solidFill>
                <a:latin typeface="Courier New"/>
                <a:ea typeface="Courier New"/>
                <a:cs typeface="Courier New"/>
                <a:sym typeface="Courier New"/>
              </a:rPr>
              <a:t>URL</a:t>
            </a:r>
            <a:r>
              <a:rPr lang="es" sz="950" b="0" i="0" u="none" strike="noStrike" cap="none">
                <a:solidFill>
                  <a:srgbClr val="569CD6"/>
                </a:solidFill>
                <a:latin typeface="Courier New"/>
                <a:ea typeface="Courier New"/>
                <a:cs typeface="Courier New"/>
                <a:sym typeface="Courier New"/>
              </a:rPr>
              <a:t> = </a:t>
            </a:r>
            <a:r>
              <a:rPr lang="es" sz="950" b="0" i="0" u="none" strike="noStrike" cap="none">
                <a:solidFill>
                  <a:srgbClr val="CE9178"/>
                </a:solidFill>
                <a:latin typeface="Courier New"/>
                <a:ea typeface="Courier New"/>
                <a:cs typeface="Courier New"/>
                <a:sym typeface="Courier New"/>
              </a:rPr>
              <a:t>'./bbdd/productos.json'</a:t>
            </a:r>
            <a:endParaRPr sz="1050" b="0" i="0" u="none" strike="noStrike" cap="none">
              <a:solidFill>
                <a:srgbClr val="569CD6"/>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950" b="0" i="0" u="none" strike="noStrike" cap="none">
              <a:solidFill>
                <a:srgbClr val="569CD6"/>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DCDCAA"/>
                </a:solidFill>
                <a:latin typeface="Courier New"/>
                <a:ea typeface="Courier New"/>
                <a:cs typeface="Courier New"/>
                <a:sym typeface="Courier New"/>
              </a:rPr>
              <a:t>pedirPosts</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569CD6"/>
                </a:solidFill>
                <a:latin typeface="Courier New"/>
                <a:ea typeface="Courier New"/>
                <a:cs typeface="Courier New"/>
                <a:sym typeface="Courier New"/>
              </a:rPr>
              <a:t>async</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569CD6"/>
                </a:solidFill>
                <a:latin typeface="Courier New"/>
                <a:ea typeface="Courier New"/>
                <a:cs typeface="Courier New"/>
                <a:sym typeface="Courier New"/>
              </a:rPr>
              <a:t>=&gt;</a:t>
            </a: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457200" algn="l" rtl="0">
              <a:lnSpc>
                <a:spcPct val="135714"/>
              </a:lnSpc>
              <a:spcBef>
                <a:spcPts val="0"/>
              </a:spcBef>
              <a:spcAft>
                <a:spcPts val="0"/>
              </a:spcAft>
              <a:buClr>
                <a:schemeClr val="dk1"/>
              </a:buClr>
              <a:buSzPts val="1100"/>
              <a:buFont typeface="Arial"/>
              <a:buNone/>
            </a:pPr>
            <a:r>
              <a:rPr lang="es" sz="950" b="0" i="0" u="none" strike="noStrike" cap="none">
                <a:solidFill>
                  <a:srgbClr val="4FC1FF"/>
                </a:solidFill>
                <a:latin typeface="Courier New"/>
                <a:ea typeface="Courier New"/>
                <a:cs typeface="Courier New"/>
                <a:sym typeface="Courier New"/>
              </a:rPr>
              <a:t> resp</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586C0"/>
                </a:solidFill>
                <a:latin typeface="Courier New"/>
                <a:ea typeface="Courier New"/>
                <a:cs typeface="Courier New"/>
                <a:sym typeface="Courier New"/>
              </a:rPr>
              <a:t>await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DCDCAA"/>
                </a:solidFill>
                <a:latin typeface="Courier New"/>
                <a:ea typeface="Courier New"/>
                <a:cs typeface="Courier New"/>
                <a:sym typeface="Courier New"/>
              </a:rPr>
              <a:t>fetch</a:t>
            </a:r>
            <a:r>
              <a:rPr lang="es" sz="950" b="0" i="0" u="none" strike="noStrike" cap="none">
                <a:solidFill>
                  <a:srgbClr val="D4D4D4"/>
                </a:solidFill>
                <a:latin typeface="Courier New"/>
                <a:ea typeface="Courier New"/>
                <a:cs typeface="Courier New"/>
                <a:sym typeface="Courier New"/>
              </a:rPr>
              <a:t>(</a:t>
            </a:r>
            <a:r>
              <a:rPr lang="es" sz="850" b="0" i="0" u="none" strike="noStrike" cap="none">
                <a:solidFill>
                  <a:srgbClr val="CE9178"/>
                </a:solidFill>
                <a:latin typeface="Courier New"/>
                <a:ea typeface="Courier New"/>
                <a:cs typeface="Courier New"/>
                <a:sym typeface="Courier New"/>
              </a:rPr>
              <a:t>URL</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data</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586C0"/>
                </a:solidFill>
                <a:latin typeface="Courier New"/>
                <a:ea typeface="Courier New"/>
                <a:cs typeface="Courier New"/>
                <a:sym typeface="Courier New"/>
              </a:rPr>
              <a:t>await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resp</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json</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data</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forEach</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=&gt;</a:t>
            </a: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569CD6"/>
                </a:solidFill>
                <a:latin typeface="Courier New"/>
                <a:ea typeface="Courier New"/>
                <a:cs typeface="Courier New"/>
                <a:sym typeface="Courier New"/>
              </a:rPr>
              <a:t>const</a:t>
            </a: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contenedor</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9CDCFE"/>
                </a:solidFill>
                <a:latin typeface="Courier New"/>
                <a:ea typeface="Courier New"/>
                <a:cs typeface="Courier New"/>
                <a:sym typeface="Courier New"/>
              </a:rPr>
              <a:t>document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querySelector</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'#contenedor'</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li</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innerHTML</a:t>
            </a:r>
            <a:r>
              <a:rPr lang="es" sz="950" b="0" i="0" u="none" strike="noStrike" cap="none">
                <a:solidFill>
                  <a:srgbClr val="D4D4D4"/>
                </a:solidFill>
                <a:latin typeface="Courier New"/>
                <a:ea typeface="Courier New"/>
                <a:cs typeface="Courier New"/>
                <a:sym typeface="Courier New"/>
              </a:rPr>
              <a:t> = </a:t>
            </a:r>
            <a:r>
              <a:rPr lang="es" sz="950" b="0" i="0" u="none" strike="noStrike" cap="none">
                <a:solidFill>
                  <a:srgbClr val="CE9178"/>
                </a:solidFill>
                <a:latin typeface="Courier New"/>
                <a:ea typeface="Courier New"/>
                <a:cs typeface="Courier New"/>
                <a:sym typeface="Courier New"/>
              </a:rPr>
              <a:t>`</a:t>
            </a:r>
            <a:endParaRPr sz="950" b="0" i="0" u="none" strike="noStrike" cap="none">
              <a:solidFill>
                <a:srgbClr val="CE9178"/>
              </a:solidFill>
              <a:latin typeface="Courier New"/>
              <a:ea typeface="Courier New"/>
              <a:cs typeface="Courier New"/>
              <a:sym typeface="Courier New"/>
            </a:endParaRPr>
          </a:p>
          <a:p>
            <a:pPr marL="457200" marR="0" lvl="0" indent="457200" algn="l" rtl="0">
              <a:lnSpc>
                <a:spcPct val="135714"/>
              </a:lnSpc>
              <a:spcBef>
                <a:spcPts val="0"/>
              </a:spcBef>
              <a:spcAft>
                <a:spcPts val="0"/>
              </a:spcAft>
              <a:buClr>
                <a:schemeClr val="dk1"/>
              </a:buClr>
              <a:buSzPts val="1100"/>
              <a:buFont typeface="Arial"/>
              <a:buNone/>
            </a:pPr>
            <a:r>
              <a:rPr lang="es" sz="950" b="0" i="0" u="none" strike="noStrike" cap="none">
                <a:solidFill>
                  <a:srgbClr val="CE9178"/>
                </a:solidFill>
                <a:latin typeface="Courier New"/>
                <a:ea typeface="Courier New"/>
                <a:cs typeface="Courier New"/>
                <a:sym typeface="Courier New"/>
              </a:rPr>
              <a:t>                &lt;h4&gt;</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title</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&lt;/h4&gt;</a:t>
            </a:r>
            <a:endParaRPr sz="950" b="0" i="0" u="none" strike="noStrike" cap="none">
              <a:solidFill>
                <a:srgbClr val="CE9178"/>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CE9178"/>
                </a:solidFill>
                <a:latin typeface="Courier New"/>
                <a:ea typeface="Courier New"/>
                <a:cs typeface="Courier New"/>
                <a:sym typeface="Courier New"/>
              </a:rPr>
              <a:t>          	   		      &lt;p&gt;</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post</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9CDCFE"/>
                </a:solidFill>
                <a:latin typeface="Courier New"/>
                <a:ea typeface="Courier New"/>
                <a:cs typeface="Courier New"/>
                <a:sym typeface="Courier New"/>
              </a:rPr>
              <a:t>body</a:t>
            </a:r>
            <a:r>
              <a:rPr lang="es" sz="950" b="0" i="0" u="none" strike="noStrike" cap="none">
                <a:solidFill>
                  <a:srgbClr val="569CD6"/>
                </a:solidFill>
                <a:latin typeface="Courier New"/>
                <a:ea typeface="Courier New"/>
                <a:cs typeface="Courier New"/>
                <a:sym typeface="Courier New"/>
              </a:rPr>
              <a:t>}</a:t>
            </a:r>
            <a:r>
              <a:rPr lang="es" sz="950" b="0" i="0" u="none" strike="noStrike" cap="none">
                <a:solidFill>
                  <a:srgbClr val="CE9178"/>
                </a:solidFill>
                <a:latin typeface="Courier New"/>
                <a:ea typeface="Courier New"/>
                <a:cs typeface="Courier New"/>
                <a:sym typeface="Courier New"/>
              </a:rPr>
              <a:t>&lt;/p&gt;`</a:t>
            </a:r>
            <a:endParaRPr sz="950" b="0" i="0" u="none" strike="noStrike" cap="none">
              <a:solidFill>
                <a:srgbClr val="CE9178"/>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r>
              <a:rPr lang="es" sz="950" b="0" i="0" u="none" strike="noStrike" cap="none">
                <a:solidFill>
                  <a:srgbClr val="4FC1FF"/>
                </a:solidFill>
                <a:latin typeface="Courier New"/>
                <a:ea typeface="Courier New"/>
                <a:cs typeface="Courier New"/>
                <a:sym typeface="Courier New"/>
              </a:rPr>
              <a:t>lista</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DCDCAA"/>
                </a:solidFill>
                <a:latin typeface="Courier New"/>
                <a:ea typeface="Courier New"/>
                <a:cs typeface="Courier New"/>
                <a:sym typeface="Courier New"/>
              </a:rPr>
              <a:t>append</a:t>
            </a:r>
            <a:r>
              <a:rPr lang="es" sz="950" b="0" i="0" u="none" strike="noStrike" cap="none">
                <a:solidFill>
                  <a:srgbClr val="D4D4D4"/>
                </a:solidFill>
                <a:latin typeface="Courier New"/>
                <a:ea typeface="Courier New"/>
                <a:cs typeface="Courier New"/>
                <a:sym typeface="Courier New"/>
              </a:rPr>
              <a:t>(</a:t>
            </a:r>
            <a:r>
              <a:rPr lang="es" sz="950" b="0" i="0" u="none" strike="noStrike" cap="none">
                <a:solidFill>
                  <a:srgbClr val="4FC1FF"/>
                </a:solidFill>
                <a:latin typeface="Courier New"/>
                <a:ea typeface="Courier New"/>
                <a:cs typeface="Courier New"/>
                <a:sym typeface="Courier New"/>
              </a:rPr>
              <a:t>li</a:t>
            </a: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      })</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4D4D4"/>
                </a:solidFill>
                <a:latin typeface="Courier New"/>
                <a:ea typeface="Courier New"/>
                <a:cs typeface="Courier New"/>
                <a:sym typeface="Courier New"/>
              </a:rPr>
              <a:t>}</a:t>
            </a: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950" b="0" i="0" u="none" strike="noStrike" cap="none">
              <a:solidFill>
                <a:srgbClr val="D4D4D4"/>
              </a:solidFill>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s" sz="950" b="0" i="0" u="none" strike="noStrike" cap="none">
                <a:solidFill>
                  <a:srgbClr val="DCDCAA"/>
                </a:solidFill>
                <a:latin typeface="Courier New"/>
                <a:ea typeface="Courier New"/>
                <a:cs typeface="Courier New"/>
                <a:sym typeface="Courier New"/>
              </a:rPr>
              <a:t>pedirPosts</a:t>
            </a:r>
            <a:r>
              <a:rPr lang="es" sz="950" b="0" i="0" u="none" strike="noStrike" cap="none">
                <a:solidFill>
                  <a:srgbClr val="D4D4D4"/>
                </a:solidFill>
                <a:latin typeface="Courier New"/>
                <a:ea typeface="Courier New"/>
                <a:cs typeface="Courier New"/>
                <a:sym typeface="Courier New"/>
              </a:rPr>
              <a:t>()</a:t>
            </a:r>
            <a:endParaRPr sz="1150" b="0" i="0" u="none" strike="noStrike" cap="none">
              <a:solidFill>
                <a:srgbClr val="569CD6"/>
              </a:solidFill>
              <a:latin typeface="Courier New"/>
              <a:ea typeface="Courier New"/>
              <a:cs typeface="Courier New"/>
              <a:sym typeface="Courier New"/>
            </a:endParaRPr>
          </a:p>
        </p:txBody>
      </p:sp>
      <p:sp>
        <p:nvSpPr>
          <p:cNvPr id="480" name="Google Shape;480;p90"/>
          <p:cNvSpPr txBox="1"/>
          <p:nvPr/>
        </p:nvSpPr>
        <p:spPr>
          <a:xfrm>
            <a:off x="614425" y="1753200"/>
            <a:ext cx="2769000" cy="1637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De igual forma, deberás implementar Async - Await, si utilizas un archivo local del tipo JSON, que provea los datos que utilizarás en tu aplicación web.</a:t>
            </a:r>
            <a:endParaRPr sz="1350" b="0" i="0" u="none" strike="noStrike" cap="none">
              <a:solidFill>
                <a:schemeClr val="dk1"/>
              </a:solidFill>
              <a:highlight>
                <a:srgbClr val="FFFFFF"/>
              </a:highlight>
              <a:latin typeface="DM Sans"/>
              <a:ea typeface="DM Sans"/>
              <a:cs typeface="DM Sans"/>
              <a:sym typeface="DM Sans"/>
            </a:endParaRPr>
          </a:p>
        </p:txBody>
      </p:sp>
      <p:sp>
        <p:nvSpPr>
          <p:cNvPr id="481" name="Google Shape;481;p90"/>
          <p:cNvSpPr txBox="1"/>
          <p:nvPr/>
        </p:nvSpPr>
        <p:spPr>
          <a:xfrm>
            <a:off x="430250" y="515400"/>
            <a:ext cx="3453600" cy="8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Async - Await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9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2"/>
          <p:cNvSpPr txBox="1"/>
          <p:nvPr/>
        </p:nvSpPr>
        <p:spPr>
          <a:xfrm>
            <a:off x="1461300" y="2216950"/>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Te compartimos los siguientes </a:t>
            </a:r>
            <a:r>
              <a:rPr lang="es" sz="3500" b="1">
                <a:solidFill>
                  <a:schemeClr val="dk1"/>
                </a:solidFill>
                <a:highlight>
                  <a:srgbClr val="EAFF6A"/>
                </a:highlight>
                <a:latin typeface="DM Sans"/>
                <a:ea typeface="DM Sans"/>
                <a:cs typeface="DM Sans"/>
                <a:sym typeface="DM Sans"/>
              </a:rPr>
              <a:t>recomendaciones</a:t>
            </a:r>
            <a:endParaRPr sz="3500" b="1">
              <a:solidFill>
                <a:schemeClr val="dk1"/>
              </a:solidFill>
              <a:highlight>
                <a:srgbClr val="EAFF6A"/>
              </a:highlight>
              <a:latin typeface="DM Sans"/>
              <a:ea typeface="DM Sans"/>
              <a:cs typeface="DM Sans"/>
              <a:sym typeface="DM Sans"/>
            </a:endParaRPr>
          </a:p>
        </p:txBody>
      </p:sp>
      <p:grpSp>
        <p:nvGrpSpPr>
          <p:cNvPr id="492" name="Google Shape;492;p92"/>
          <p:cNvGrpSpPr/>
          <p:nvPr/>
        </p:nvGrpSpPr>
        <p:grpSpPr>
          <a:xfrm>
            <a:off x="4202550" y="1322535"/>
            <a:ext cx="738900" cy="738900"/>
            <a:chOff x="4202550" y="994173"/>
            <a:chExt cx="738900" cy="738900"/>
          </a:xfrm>
        </p:grpSpPr>
        <p:sp>
          <p:nvSpPr>
            <p:cNvPr id="493" name="Google Shape;493;p92"/>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94" name="Google Shape;494;p9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93"/>
          <p:cNvSpPr txBox="1"/>
          <p:nvPr/>
        </p:nvSpPr>
        <p:spPr>
          <a:xfrm>
            <a:off x="457350" y="1244250"/>
            <a:ext cx="3834600" cy="24159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dk2"/>
              </a:buClr>
              <a:buSzPts val="1350"/>
              <a:buFont typeface="DM Sans"/>
              <a:buChar char="✓"/>
            </a:pPr>
            <a:r>
              <a:rPr lang="es" sz="1350" b="0" i="0" u="sng" strike="noStrike" cap="none">
                <a:solidFill>
                  <a:schemeClr val="hlink"/>
                </a:solidFill>
                <a:latin typeface="DM Sans"/>
                <a:ea typeface="DM Sans"/>
                <a:cs typeface="DM Sans"/>
                <a:sym typeface="DM Sans"/>
                <a:hlinkClick r:id="rId3"/>
              </a:rPr>
              <a:t>Asincronismo </a:t>
            </a:r>
            <a:r>
              <a:rPr lang="es" sz="1350" b="0" i="0" u="none" strike="noStrike" cap="none">
                <a:solidFill>
                  <a:srgbClr val="999999"/>
                </a:solidFill>
                <a:latin typeface="DM Sans"/>
                <a:ea typeface="DM Sans"/>
                <a:cs typeface="DM Sans"/>
                <a:sym typeface="DM Sans"/>
              </a:rPr>
              <a:t>| </a:t>
            </a:r>
            <a:r>
              <a:rPr lang="es" sz="1350" b="1" i="0" u="none" strike="noStrike" cap="none">
                <a:solidFill>
                  <a:srgbClr val="999999"/>
                </a:solidFill>
                <a:latin typeface="DM Sans"/>
                <a:ea typeface="DM Sans"/>
                <a:cs typeface="DM Sans"/>
                <a:sym typeface="DM Sans"/>
              </a:rPr>
              <a:t>Los apuntes de Majo</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recomendaciones sobre el uso de asincronismo.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dk2"/>
              </a:buClr>
              <a:buSzPts val="1350"/>
              <a:buFont typeface="DM Sans"/>
              <a:buChar char="✓"/>
            </a:pPr>
            <a:r>
              <a:rPr lang="es" sz="1350" b="0" i="0" u="sng" strike="noStrike" cap="none">
                <a:solidFill>
                  <a:schemeClr val="hlink"/>
                </a:solidFill>
                <a:latin typeface="DM Sans"/>
                <a:ea typeface="DM Sans"/>
                <a:cs typeface="DM Sans"/>
                <a:sym typeface="DM Sans"/>
                <a:hlinkClick r:id="rId4"/>
              </a:rPr>
              <a:t>¿Qué es AJAX?</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MDN</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Documentación oficial sobre el uso profesional de AJAX.</a:t>
            </a:r>
            <a:endParaRPr sz="1350" b="1" i="0" u="none" strike="noStrike" cap="none">
              <a:solidFill>
                <a:srgbClr val="999999"/>
              </a:solidFill>
              <a:latin typeface="DM Sans"/>
              <a:ea typeface="DM Sans"/>
              <a:cs typeface="DM Sans"/>
              <a:sym typeface="DM Sans"/>
            </a:endParaRPr>
          </a:p>
        </p:txBody>
      </p:sp>
      <p:sp>
        <p:nvSpPr>
          <p:cNvPr id="500" name="Google Shape;500;p93"/>
          <p:cNvSpPr txBox="1"/>
          <p:nvPr/>
        </p:nvSpPr>
        <p:spPr>
          <a:xfrm>
            <a:off x="4675750" y="1244250"/>
            <a:ext cx="3992700" cy="12846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dk2"/>
              </a:buClr>
              <a:buSzPts val="1350"/>
              <a:buFont typeface="DM Sans"/>
              <a:buChar char="✓"/>
            </a:pPr>
            <a:r>
              <a:rPr lang="es" sz="1350" b="0" i="0" u="sng" strike="noStrike" cap="none">
                <a:solidFill>
                  <a:schemeClr val="hlink"/>
                </a:solidFill>
                <a:latin typeface="DM Sans"/>
                <a:ea typeface="DM Sans"/>
                <a:cs typeface="DM Sans"/>
                <a:sym typeface="DM Sans"/>
                <a:hlinkClick r:id="rId5"/>
              </a:rPr>
              <a:t>Herramienta REST API</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JSONplaceholder</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Documentación oficial sobre el uso profesional de API REST.</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1" i="0" u="none" strike="noStrike" cap="none">
              <a:solidFill>
                <a:srgbClr val="999999"/>
              </a:solidFill>
              <a:latin typeface="DM Sans"/>
              <a:ea typeface="DM Sans"/>
              <a:cs typeface="DM Sans"/>
              <a:sym typeface="DM Sans"/>
            </a:endParaRPr>
          </a:p>
        </p:txBody>
      </p:sp>
      <p:sp>
        <p:nvSpPr>
          <p:cNvPr id="501" name="Google Shape;501;p93"/>
          <p:cNvSpPr/>
          <p:nvPr/>
        </p:nvSpPr>
        <p:spPr>
          <a:xfrm>
            <a:off x="457358" y="468285"/>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502" name="Google Shape;502;p93" title="ícono de material ampliado"/>
          <p:cNvPicPr preferRelativeResize="0"/>
          <p:nvPr/>
        </p:nvPicPr>
        <p:blipFill>
          <a:blip r:embed="rId6">
            <a:alphaModFix/>
          </a:blip>
          <a:stretch>
            <a:fillRect/>
          </a:stretch>
        </p:blipFill>
        <p:spPr>
          <a:xfrm>
            <a:off x="541448" y="552384"/>
            <a:ext cx="262880" cy="262880"/>
          </a:xfrm>
          <a:prstGeom prst="rect">
            <a:avLst/>
          </a:prstGeom>
          <a:noFill/>
          <a:ln>
            <a:noFill/>
          </a:ln>
        </p:spPr>
      </p:pic>
      <p:sp>
        <p:nvSpPr>
          <p:cNvPr id="503" name="Google Shape;503;p93"/>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94"/>
          <p:cNvSpPr txBox="1"/>
          <p:nvPr/>
        </p:nvSpPr>
        <p:spPr>
          <a:xfrm>
            <a:off x="508200" y="468275"/>
            <a:ext cx="81276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Manual de práctica 🧩</a:t>
            </a:r>
            <a:endParaRPr sz="4000" b="1">
              <a:solidFill>
                <a:srgbClr val="EAFF6A"/>
              </a:solidFill>
              <a:latin typeface="DM Sans"/>
              <a:ea typeface="DM Sans"/>
              <a:cs typeface="DM Sans"/>
              <a:sym typeface="DM Sans"/>
            </a:endParaRPr>
          </a:p>
        </p:txBody>
      </p:sp>
      <p:sp>
        <p:nvSpPr>
          <p:cNvPr id="509" name="Google Shape;509;p94"/>
          <p:cNvSpPr txBox="1"/>
          <p:nvPr/>
        </p:nvSpPr>
        <p:spPr>
          <a:xfrm>
            <a:off x="508200" y="1529025"/>
            <a:ext cx="81276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Recuerda que cuentas con el </a:t>
            </a:r>
            <a:r>
              <a:rPr lang="es" sz="2000" b="1">
                <a:solidFill>
                  <a:schemeClr val="accent6"/>
                </a:solidFill>
                <a:latin typeface="DM Sans"/>
                <a:ea typeface="DM Sans"/>
                <a:cs typeface="DM Sans"/>
                <a:sym typeface="DM Sans"/>
              </a:rPr>
              <a:t>manual de práctica</a:t>
            </a:r>
            <a:r>
              <a:rPr lang="es" sz="2000" b="1">
                <a:solidFill>
                  <a:schemeClr val="lt1"/>
                </a:solidFill>
                <a:latin typeface="DM Sans"/>
                <a:ea typeface="DM Sans"/>
                <a:cs typeface="DM Sans"/>
                <a:sym typeface="DM Sans"/>
              </a:rPr>
              <a:t>.</a:t>
            </a:r>
            <a:endParaRPr sz="2000" b="1">
              <a:solidFill>
                <a:schemeClr val="lt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2000" b="1">
              <a:solidFill>
                <a:schemeClr val="lt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Consta de diferentes actividades resueltas en formato video que recibirás junto con toda la información necesaria para resolverlas por tu cuenta. </a:t>
            </a:r>
            <a:endParaRPr sz="2000" b="1">
              <a:solidFill>
                <a:schemeClr val="lt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2000" b="1">
              <a:solidFill>
                <a:schemeClr val="lt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Para visualizarlo </a:t>
            </a:r>
            <a:r>
              <a:rPr lang="es" sz="2000" b="1" u="sng">
                <a:solidFill>
                  <a:schemeClr val="hlink"/>
                </a:solidFill>
                <a:latin typeface="DM Sans"/>
                <a:ea typeface="DM Sans"/>
                <a:cs typeface="DM Sans"/>
                <a:sym typeface="DM Sans"/>
                <a:hlinkClick r:id="rId3"/>
              </a:rPr>
              <a:t>ingresa </a:t>
            </a:r>
            <a:r>
              <a:rPr lang="es" sz="2000" b="1" u="sng">
                <a:solidFill>
                  <a:schemeClr val="hlink"/>
                </a:solidFill>
                <a:latin typeface="DM Sans"/>
                <a:ea typeface="DM Sans"/>
                <a:cs typeface="DM Sans"/>
                <a:sym typeface="DM Sans"/>
                <a:hlinkClick r:id="rId3"/>
              </a:rPr>
              <a:t>aquí</a:t>
            </a:r>
            <a:r>
              <a:rPr lang="es" sz="2000" b="1">
                <a:solidFill>
                  <a:schemeClr val="lt1"/>
                </a:solidFill>
                <a:latin typeface="DM Sans"/>
                <a:ea typeface="DM Sans"/>
                <a:cs typeface="DM Sans"/>
                <a:sym typeface="DM Sans"/>
              </a:rPr>
              <a:t> </a:t>
            </a:r>
            <a:endParaRPr sz="2000" b="1">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9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62"/>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 name="Google Shape;190;p62"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91" name="Google Shape;191;p62"/>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92" name="Google Shape;192;p62"/>
          <p:cNvSpPr/>
          <p:nvPr/>
        </p:nvSpPr>
        <p:spPr>
          <a:xfrm>
            <a:off x="4500863" y="1246744"/>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Peticiones </a:t>
            </a:r>
            <a:endParaRPr sz="1100" b="0" i="0" u="none" strike="noStrike" cap="none">
              <a:solidFill>
                <a:srgbClr val="222222"/>
              </a:solidFill>
              <a:latin typeface="Helvetica Neue"/>
              <a:ea typeface="Helvetica Neue"/>
              <a:cs typeface="Helvetica Neue"/>
              <a:sym typeface="Helvetica Neue"/>
            </a:endParaRPr>
          </a:p>
        </p:txBody>
      </p:sp>
      <p:sp>
        <p:nvSpPr>
          <p:cNvPr id="193" name="Google Shape;193;p62"/>
          <p:cNvSpPr/>
          <p:nvPr/>
        </p:nvSpPr>
        <p:spPr>
          <a:xfrm>
            <a:off x="4500755" y="701377"/>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Definición</a:t>
            </a:r>
            <a:endParaRPr sz="1100" b="0" i="0" u="none" strike="noStrike" cap="none">
              <a:solidFill>
                <a:srgbClr val="222222"/>
              </a:solidFill>
              <a:latin typeface="Helvetica Neue"/>
              <a:ea typeface="Helvetica Neue"/>
              <a:cs typeface="Helvetica Neue"/>
              <a:sym typeface="Helvetica Neue"/>
            </a:endParaRPr>
          </a:p>
        </p:txBody>
      </p:sp>
      <p:cxnSp>
        <p:nvCxnSpPr>
          <p:cNvPr id="194" name="Google Shape;194;p62"/>
          <p:cNvCxnSpPr>
            <a:endCxn id="193" idx="1"/>
          </p:cNvCxnSpPr>
          <p:nvPr/>
        </p:nvCxnSpPr>
        <p:spPr>
          <a:xfrm rot="10800000" flipH="1">
            <a:off x="3478055" y="858577"/>
            <a:ext cx="1022700" cy="545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195" name="Google Shape;195;p62"/>
          <p:cNvCxnSpPr>
            <a:endCxn id="192" idx="1"/>
          </p:cNvCxnSpPr>
          <p:nvPr/>
        </p:nvCxnSpPr>
        <p:spPr>
          <a:xfrm>
            <a:off x="2687363" y="1400944"/>
            <a:ext cx="1813500" cy="30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196" name="Google Shape;196;p62"/>
          <p:cNvSpPr/>
          <p:nvPr/>
        </p:nvSpPr>
        <p:spPr>
          <a:xfrm>
            <a:off x="6460157" y="1189127"/>
            <a:ext cx="1394400" cy="314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Estados</a:t>
            </a:r>
            <a:endParaRPr sz="1100" b="0" i="0" u="none" strike="noStrike" cap="none">
              <a:solidFill>
                <a:srgbClr val="222222"/>
              </a:solidFill>
              <a:latin typeface="Helvetica Neue"/>
              <a:ea typeface="Helvetica Neue"/>
              <a:cs typeface="Helvetica Neue"/>
              <a:sym typeface="Helvetica Neue"/>
            </a:endParaRPr>
          </a:p>
        </p:txBody>
      </p:sp>
      <p:cxnSp>
        <p:nvCxnSpPr>
          <p:cNvPr id="197" name="Google Shape;197;p62"/>
          <p:cNvCxnSpPr>
            <a:stCxn id="192" idx="3"/>
            <a:endCxn id="196" idx="1"/>
          </p:cNvCxnSpPr>
          <p:nvPr/>
        </p:nvCxnSpPr>
        <p:spPr>
          <a:xfrm rot="10800000" flipH="1">
            <a:off x="5895263" y="1346344"/>
            <a:ext cx="564900" cy="57600"/>
          </a:xfrm>
          <a:prstGeom prst="bentConnector3">
            <a:avLst>
              <a:gd name="adj1" fmla="val 50001"/>
            </a:avLst>
          </a:prstGeom>
          <a:noFill/>
          <a:ln w="9525" cap="flat" cmpd="sng">
            <a:solidFill>
              <a:srgbClr val="CCCCCC"/>
            </a:solidFill>
            <a:prstDash val="solid"/>
            <a:round/>
            <a:headEnd type="none" w="sm" len="sm"/>
            <a:tailEnd type="oval" w="med" len="med"/>
          </a:ln>
        </p:spPr>
      </p:cxnSp>
      <p:cxnSp>
        <p:nvCxnSpPr>
          <p:cNvPr id="198" name="Google Shape;198;p62"/>
          <p:cNvCxnSpPr/>
          <p:nvPr/>
        </p:nvCxnSpPr>
        <p:spPr>
          <a:xfrm rot="10800000">
            <a:off x="2643561" y="1403968"/>
            <a:ext cx="0" cy="1508400"/>
          </a:xfrm>
          <a:prstGeom prst="straightConnector1">
            <a:avLst/>
          </a:prstGeom>
          <a:noFill/>
          <a:ln w="9525" cap="flat" cmpd="sng">
            <a:solidFill>
              <a:srgbClr val="CCCCCC"/>
            </a:solidFill>
            <a:prstDash val="solid"/>
            <a:round/>
            <a:headEnd type="oval" w="med" len="med"/>
            <a:tailEnd type="oval" w="med" len="med"/>
          </a:ln>
        </p:spPr>
      </p:cxnSp>
      <p:sp>
        <p:nvSpPr>
          <p:cNvPr id="199" name="Google Shape;199;p62"/>
          <p:cNvSpPr/>
          <p:nvPr/>
        </p:nvSpPr>
        <p:spPr>
          <a:xfrm>
            <a:off x="1970236" y="3099718"/>
            <a:ext cx="1394400" cy="545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FETCH</a:t>
            </a:r>
            <a:endParaRPr sz="1100" b="0" i="0" u="none" strike="noStrike" cap="none">
              <a:solidFill>
                <a:srgbClr val="FFFFFF"/>
              </a:solidFill>
              <a:latin typeface="Helvetica Neue"/>
              <a:ea typeface="Helvetica Neue"/>
              <a:cs typeface="Helvetica Neue"/>
              <a:sym typeface="Helvetica Neue"/>
            </a:endParaRPr>
          </a:p>
        </p:txBody>
      </p:sp>
      <p:sp>
        <p:nvSpPr>
          <p:cNvPr id="200" name="Google Shape;200;p62"/>
          <p:cNvSpPr/>
          <p:nvPr/>
        </p:nvSpPr>
        <p:spPr>
          <a:xfrm>
            <a:off x="4500867" y="1792112"/>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API</a:t>
            </a:r>
            <a:endParaRPr sz="1100" b="0" i="0" u="none" strike="noStrike" cap="none">
              <a:solidFill>
                <a:srgbClr val="222222"/>
              </a:solidFill>
              <a:latin typeface="Helvetica Neue"/>
              <a:ea typeface="Helvetica Neue"/>
              <a:cs typeface="Helvetica Neue"/>
              <a:sym typeface="Helvetica Neue"/>
            </a:endParaRPr>
          </a:p>
        </p:txBody>
      </p:sp>
      <p:cxnSp>
        <p:nvCxnSpPr>
          <p:cNvPr id="201" name="Google Shape;201;p62"/>
          <p:cNvCxnSpPr>
            <a:stCxn id="202" idx="3"/>
            <a:endCxn id="200" idx="1"/>
          </p:cNvCxnSpPr>
          <p:nvPr/>
        </p:nvCxnSpPr>
        <p:spPr>
          <a:xfrm>
            <a:off x="3478467" y="1403912"/>
            <a:ext cx="1022400" cy="5454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203" name="Google Shape;203;p62"/>
          <p:cNvSpPr/>
          <p:nvPr/>
        </p:nvSpPr>
        <p:spPr>
          <a:xfrm>
            <a:off x="4500700" y="2494715"/>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Response</a:t>
            </a:r>
            <a:endParaRPr sz="1100" b="0" i="0" u="none" strike="noStrike" cap="none">
              <a:solidFill>
                <a:srgbClr val="222222"/>
              </a:solidFill>
              <a:latin typeface="Helvetica Neue"/>
              <a:ea typeface="Helvetica Neue"/>
              <a:cs typeface="Helvetica Neue"/>
              <a:sym typeface="Helvetica Neue"/>
            </a:endParaRPr>
          </a:p>
        </p:txBody>
      </p:sp>
      <p:cxnSp>
        <p:nvCxnSpPr>
          <p:cNvPr id="204" name="Google Shape;204;p62"/>
          <p:cNvCxnSpPr>
            <a:stCxn id="199" idx="3"/>
            <a:endCxn id="203" idx="1"/>
          </p:cNvCxnSpPr>
          <p:nvPr/>
        </p:nvCxnSpPr>
        <p:spPr>
          <a:xfrm rot="10800000" flipH="1">
            <a:off x="3364636" y="2651818"/>
            <a:ext cx="1136100" cy="720600"/>
          </a:xfrm>
          <a:prstGeom prst="bentConnector3">
            <a:avLst>
              <a:gd name="adj1" fmla="val 49996"/>
            </a:avLst>
          </a:prstGeom>
          <a:noFill/>
          <a:ln w="9525" cap="flat" cmpd="sng">
            <a:solidFill>
              <a:srgbClr val="CCCCCC"/>
            </a:solidFill>
            <a:prstDash val="solid"/>
            <a:round/>
            <a:headEnd type="none" w="sm" len="sm"/>
            <a:tailEnd type="oval" w="med" len="med"/>
          </a:ln>
        </p:spPr>
      </p:cxnSp>
      <p:sp>
        <p:nvSpPr>
          <p:cNvPr id="205" name="Google Shape;205;p62"/>
          <p:cNvSpPr/>
          <p:nvPr/>
        </p:nvSpPr>
        <p:spPr>
          <a:xfrm>
            <a:off x="6460157" y="2325007"/>
            <a:ext cx="1394400" cy="478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Analizar respuestas</a:t>
            </a:r>
            <a:endParaRPr sz="1100" b="0" i="0" u="none" strike="noStrike" cap="none">
              <a:solidFill>
                <a:srgbClr val="222222"/>
              </a:solidFill>
              <a:latin typeface="Helvetica Neue"/>
              <a:ea typeface="Helvetica Neue"/>
              <a:cs typeface="Helvetica Neue"/>
              <a:sym typeface="Helvetica Neue"/>
            </a:endParaRPr>
          </a:p>
        </p:txBody>
      </p:sp>
      <p:sp>
        <p:nvSpPr>
          <p:cNvPr id="206" name="Google Shape;206;p62"/>
          <p:cNvSpPr/>
          <p:nvPr/>
        </p:nvSpPr>
        <p:spPr>
          <a:xfrm>
            <a:off x="4500811" y="3213812"/>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Rutas relativas</a:t>
            </a:r>
            <a:endParaRPr sz="1100" b="0" i="0" u="none" strike="noStrike" cap="none">
              <a:solidFill>
                <a:srgbClr val="222222"/>
              </a:solidFill>
              <a:latin typeface="Helvetica Neue"/>
              <a:ea typeface="Helvetica Neue"/>
              <a:cs typeface="Helvetica Neue"/>
              <a:sym typeface="Helvetica Neue"/>
            </a:endParaRPr>
          </a:p>
        </p:txBody>
      </p:sp>
      <p:sp>
        <p:nvSpPr>
          <p:cNvPr id="207" name="Google Shape;207;p62"/>
          <p:cNvSpPr/>
          <p:nvPr/>
        </p:nvSpPr>
        <p:spPr>
          <a:xfrm>
            <a:off x="4500700" y="3932880"/>
            <a:ext cx="1394400" cy="31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Async - Await</a:t>
            </a:r>
            <a:endParaRPr sz="1100" b="0" i="0" u="none" strike="noStrike" cap="none">
              <a:solidFill>
                <a:srgbClr val="222222"/>
              </a:solidFill>
              <a:latin typeface="Helvetica Neue"/>
              <a:ea typeface="Helvetica Neue"/>
              <a:cs typeface="Helvetica Neue"/>
              <a:sym typeface="Helvetica Neue"/>
            </a:endParaRPr>
          </a:p>
        </p:txBody>
      </p:sp>
      <p:cxnSp>
        <p:nvCxnSpPr>
          <p:cNvPr id="208" name="Google Shape;208;p62"/>
          <p:cNvCxnSpPr>
            <a:stCxn id="199" idx="3"/>
            <a:endCxn id="207" idx="1"/>
          </p:cNvCxnSpPr>
          <p:nvPr/>
        </p:nvCxnSpPr>
        <p:spPr>
          <a:xfrm>
            <a:off x="3364636" y="3372418"/>
            <a:ext cx="1136100" cy="7176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209" name="Google Shape;209;p62"/>
          <p:cNvCxnSpPr>
            <a:stCxn id="199" idx="3"/>
            <a:endCxn id="206" idx="1"/>
          </p:cNvCxnSpPr>
          <p:nvPr/>
        </p:nvCxnSpPr>
        <p:spPr>
          <a:xfrm rot="10800000" flipH="1">
            <a:off x="3364636" y="3370918"/>
            <a:ext cx="1136100" cy="15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210" name="Google Shape;210;p62"/>
          <p:cNvCxnSpPr/>
          <p:nvPr/>
        </p:nvCxnSpPr>
        <p:spPr>
          <a:xfrm rot="10800000" flipH="1">
            <a:off x="5895231" y="2535451"/>
            <a:ext cx="564900" cy="57600"/>
          </a:xfrm>
          <a:prstGeom prst="bentConnector3">
            <a:avLst>
              <a:gd name="adj1" fmla="val 5000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63"/>
          <p:cNvGrpSpPr/>
          <p:nvPr/>
        </p:nvGrpSpPr>
        <p:grpSpPr>
          <a:xfrm>
            <a:off x="4202551" y="1088764"/>
            <a:ext cx="738900" cy="738974"/>
            <a:chOff x="974706" y="2467173"/>
            <a:chExt cx="738900" cy="738900"/>
          </a:xfrm>
        </p:grpSpPr>
        <p:sp>
          <p:nvSpPr>
            <p:cNvPr id="216" name="Google Shape;216;p63"/>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18" name="Google Shape;218;p63"/>
          <p:cNvSpPr txBox="1"/>
          <p:nvPr/>
        </p:nvSpPr>
        <p:spPr>
          <a:xfrm>
            <a:off x="1547025"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Completa el código</a:t>
            </a:r>
            <a:endParaRPr sz="4000" b="1">
              <a:solidFill>
                <a:schemeClr val="dk1"/>
              </a:solidFill>
              <a:highlight>
                <a:srgbClr val="EAFF6A"/>
              </a:highlight>
              <a:latin typeface="DM Sans"/>
              <a:ea typeface="DM Sans"/>
              <a:cs typeface="DM Sans"/>
              <a:sym typeface="DM Sans"/>
            </a:endParaRPr>
          </a:p>
        </p:txBody>
      </p:sp>
      <p:sp>
        <p:nvSpPr>
          <p:cNvPr id="219" name="Google Shape;219;p63"/>
          <p:cNvSpPr txBox="1"/>
          <p:nvPr/>
        </p:nvSpPr>
        <p:spPr>
          <a:xfrm>
            <a:off x="987300" y="328738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dk2"/>
                </a:solidFill>
                <a:latin typeface="DM Sans"/>
                <a:ea typeface="DM Sans"/>
                <a:cs typeface="DM Sans"/>
                <a:sym typeface="DM Sans"/>
              </a:rPr>
              <a:t>¡Vamos a recuperar lo trabajado durante la semana! </a:t>
            </a:r>
            <a:endParaRPr sz="2000">
              <a:solidFill>
                <a:schemeClr val="dk2"/>
              </a:solidFill>
              <a:latin typeface="DM Sans"/>
              <a:ea typeface="DM Sans"/>
              <a:cs typeface="DM Sans"/>
              <a:sym typeface="DM Sans"/>
            </a:endParaRPr>
          </a:p>
        </p:txBody>
      </p:sp>
      <p:sp>
        <p:nvSpPr>
          <p:cNvPr id="220" name="Google Shape;220;p63"/>
          <p:cNvSpPr txBox="1"/>
          <p:nvPr/>
        </p:nvSpPr>
        <p:spPr>
          <a:xfrm>
            <a:off x="987300" y="3849138"/>
            <a:ext cx="7169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a:solidFill>
                  <a:srgbClr val="999999"/>
                </a:solidFill>
                <a:latin typeface="DM Sans"/>
                <a:ea typeface="DM Sans"/>
                <a:cs typeface="DM Sans"/>
                <a:sym typeface="DM Sans"/>
              </a:rPr>
              <a:t>Duración: </a:t>
            </a:r>
            <a:r>
              <a:rPr lang="es" sz="1800" b="1">
                <a:solidFill>
                  <a:srgbClr val="999999"/>
                </a:solidFill>
                <a:latin typeface="DM Sans"/>
                <a:ea typeface="DM Sans"/>
                <a:cs typeface="DM Sans"/>
                <a:sym typeface="DM Sans"/>
              </a:rPr>
              <a:t>10 minutos</a:t>
            </a:r>
            <a:r>
              <a:rPr lang="es" sz="1800">
                <a:solidFill>
                  <a:srgbClr val="999999"/>
                </a:solidFill>
                <a:latin typeface="DM Sans"/>
                <a:ea typeface="DM Sans"/>
                <a:cs typeface="DM Sans"/>
                <a:sym typeface="DM Sans"/>
              </a:rPr>
              <a:t>.</a:t>
            </a:r>
            <a:endParaRPr sz="1800">
              <a:solidFill>
                <a:srgbClr val="999999"/>
              </a:solidFill>
              <a:latin typeface="DM Sans"/>
              <a:ea typeface="DM Sans"/>
              <a:cs typeface="DM Sans"/>
              <a:sym typeface="DM Sans"/>
            </a:endParaRPr>
          </a:p>
        </p:txBody>
      </p:sp>
      <p:grpSp>
        <p:nvGrpSpPr>
          <p:cNvPr id="221" name="Google Shape;221;p63"/>
          <p:cNvGrpSpPr/>
          <p:nvPr/>
        </p:nvGrpSpPr>
        <p:grpSpPr>
          <a:xfrm>
            <a:off x="0" y="-7400"/>
            <a:ext cx="9143925" cy="44400"/>
            <a:chOff x="0" y="-7400"/>
            <a:chExt cx="9143925" cy="44400"/>
          </a:xfrm>
        </p:grpSpPr>
        <p:sp>
          <p:nvSpPr>
            <p:cNvPr id="222" name="Google Shape;222;p63"/>
            <p:cNvSpPr/>
            <p:nvPr/>
          </p:nvSpPr>
          <p:spPr>
            <a:xfrm>
              <a:off x="5846625" y="-7400"/>
              <a:ext cx="3297300" cy="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223" name="Google Shape;223;p63"/>
            <p:cNvSpPr/>
            <p:nvPr/>
          </p:nvSpPr>
          <p:spPr>
            <a:xfrm>
              <a:off x="0" y="-7400"/>
              <a:ext cx="5846700" cy="44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64"/>
          <p:cNvSpPr/>
          <p:nvPr/>
        </p:nvSpPr>
        <p:spPr>
          <a:xfrm>
            <a:off x="475500" y="1372500"/>
            <a:ext cx="3949200" cy="3624900"/>
          </a:xfrm>
          <a:prstGeom prst="rect">
            <a:avLst/>
          </a:prstGeom>
          <a:solidFill>
            <a:srgbClr val="F0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6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30" name="Google Shape;230;p64"/>
          <p:cNvSpPr txBox="1"/>
          <p:nvPr/>
        </p:nvSpPr>
        <p:spPr>
          <a:xfrm>
            <a:off x="475500" y="902025"/>
            <a:ext cx="7353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500" b="1">
                <a:solidFill>
                  <a:schemeClr val="dk1"/>
                </a:solidFill>
                <a:latin typeface="DM Sans"/>
                <a:ea typeface="DM Sans"/>
                <a:cs typeface="DM Sans"/>
                <a:sym typeface="DM Sans"/>
              </a:rPr>
              <a:t>Completa el código</a:t>
            </a:r>
            <a:endParaRPr sz="2500" b="1">
              <a:solidFill>
                <a:schemeClr val="dk1"/>
              </a:solidFill>
              <a:latin typeface="DM Sans"/>
              <a:ea typeface="DM Sans"/>
              <a:cs typeface="DM Sans"/>
              <a:sym typeface="DM Sans"/>
            </a:endParaRPr>
          </a:p>
        </p:txBody>
      </p:sp>
      <p:sp>
        <p:nvSpPr>
          <p:cNvPr id="231" name="Google Shape;231;p64"/>
          <p:cNvSpPr txBox="1"/>
          <p:nvPr/>
        </p:nvSpPr>
        <p:spPr>
          <a:xfrm>
            <a:off x="665700" y="1468250"/>
            <a:ext cx="3759000" cy="485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000">
                <a:solidFill>
                  <a:schemeClr val="dk1"/>
                </a:solidFill>
              </a:rPr>
              <a:t>Completar el código para realizar una solicitud a una API utilizando fetch, manejarla con async-await y capturar errores con try-catch.</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async function fetchData()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const apiUrl = 'https://raw.githubusercontent.com/yoelysfigueredopadron/JSON/main/productos-cosmocurio.json';</a:t>
            </a:r>
            <a:endParaRPr sz="1000">
              <a:solidFill>
                <a:schemeClr val="dk1"/>
              </a:solidFill>
            </a:endParaRPr>
          </a:p>
          <a:p>
            <a:pPr marL="0" lvl="0" indent="0" algn="l" rtl="0">
              <a:lnSpc>
                <a:spcPct val="100000"/>
              </a:lnSpc>
              <a:spcBef>
                <a:spcPts val="0"/>
              </a:spcBef>
              <a:spcAft>
                <a:spcPts val="0"/>
              </a:spcAft>
              <a:buNone/>
            </a:pP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try {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const response = _____ fetch(_____);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const data = _____ response._____();</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return _____;</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 _____ (error)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return 'Error al obtener los datos.';</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a:t>
            </a:r>
            <a:endParaRPr sz="1000">
              <a:solidFill>
                <a:schemeClr val="dk1"/>
              </a:solidFill>
            </a:endParaRPr>
          </a:p>
          <a:p>
            <a:pPr marL="0" lvl="0" indent="0" algn="l" rtl="0">
              <a:lnSpc>
                <a:spcPct val="100000"/>
              </a:lnSpc>
              <a:spcBef>
                <a:spcPts val="0"/>
              </a:spcBef>
              <a:spcAft>
                <a:spcPts val="0"/>
              </a:spcAft>
              <a:buNone/>
            </a:pP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Llamada a la función fetchData</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fetchData()</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.then((result) =&gt; console.log('Datos obtenidos:', result))</a:t>
            </a:r>
            <a:endParaRPr sz="1000">
              <a:solidFill>
                <a:schemeClr val="dk1"/>
              </a:solidFill>
            </a:endParaRPr>
          </a:p>
          <a:p>
            <a:pPr marL="0" lvl="0" indent="0" algn="l" rtl="0">
              <a:lnSpc>
                <a:spcPct val="100000"/>
              </a:lnSpc>
              <a:spcBef>
                <a:spcPts val="0"/>
              </a:spcBef>
              <a:spcAft>
                <a:spcPts val="0"/>
              </a:spcAft>
              <a:buNone/>
            </a:pPr>
            <a:r>
              <a:rPr lang="es" sz="1000">
                <a:solidFill>
                  <a:schemeClr val="dk1"/>
                </a:solidFill>
              </a:rPr>
              <a:t>    .catch((error) =&gt; console.error('Error:', error));</a:t>
            </a:r>
            <a:endParaRPr sz="1000">
              <a:solidFill>
                <a:schemeClr val="dk1"/>
              </a:solidFill>
            </a:endParaRPr>
          </a:p>
          <a:p>
            <a:pPr marL="0" lvl="0" indent="0" algn="l" rtl="0">
              <a:lnSpc>
                <a:spcPct val="100000"/>
              </a:lnSpc>
              <a:spcBef>
                <a:spcPts val="0"/>
              </a:spcBef>
              <a:spcAft>
                <a:spcPts val="0"/>
              </a:spcAft>
              <a:buNone/>
            </a:pPr>
            <a:endParaRPr sz="1000">
              <a:solidFill>
                <a:schemeClr val="dk1"/>
              </a:solidFill>
            </a:endParaRPr>
          </a:p>
          <a:p>
            <a:pPr marL="0" lvl="0" indent="0" algn="l" rtl="0">
              <a:lnSpc>
                <a:spcPct val="100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s" sz="1100">
                <a:solidFill>
                  <a:schemeClr val="dk1"/>
                </a:solidFill>
              </a:rPr>
              <a:t>     </a:t>
            </a:r>
            <a:endParaRPr sz="1100">
              <a:solidFill>
                <a:schemeClr val="dk1"/>
              </a:solidFill>
            </a:endParaRPr>
          </a:p>
          <a:p>
            <a:pPr marL="457200" lvl="0" indent="0" algn="l" rtl="0">
              <a:lnSpc>
                <a:spcPct val="115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None/>
            </a:pPr>
            <a:endParaRPr sz="1350" b="1">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p:txBody>
      </p:sp>
      <p:sp>
        <p:nvSpPr>
          <p:cNvPr id="232" name="Google Shape;232;p64"/>
          <p:cNvSpPr txBox="1"/>
          <p:nvPr/>
        </p:nvSpPr>
        <p:spPr>
          <a:xfrm>
            <a:off x="900300" y="455050"/>
            <a:ext cx="3000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ACTIVIDAD DE CLASE</a:t>
            </a:r>
            <a:endParaRPr/>
          </a:p>
        </p:txBody>
      </p:sp>
      <p:grpSp>
        <p:nvGrpSpPr>
          <p:cNvPr id="233" name="Google Shape;233;p64"/>
          <p:cNvGrpSpPr/>
          <p:nvPr/>
        </p:nvGrpSpPr>
        <p:grpSpPr>
          <a:xfrm>
            <a:off x="0" y="-7400"/>
            <a:ext cx="9143925" cy="44400"/>
            <a:chOff x="0" y="-7400"/>
            <a:chExt cx="9143925" cy="44400"/>
          </a:xfrm>
        </p:grpSpPr>
        <p:sp>
          <p:nvSpPr>
            <p:cNvPr id="234" name="Google Shape;234;p64"/>
            <p:cNvSpPr/>
            <p:nvPr/>
          </p:nvSpPr>
          <p:spPr>
            <a:xfrm>
              <a:off x="5846625" y="-7400"/>
              <a:ext cx="3297300" cy="444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DM Sans"/>
                <a:ea typeface="DM Sans"/>
                <a:cs typeface="DM Sans"/>
                <a:sym typeface="DM Sans"/>
              </a:endParaRPr>
            </a:p>
          </p:txBody>
        </p:sp>
        <p:sp>
          <p:nvSpPr>
            <p:cNvPr id="235" name="Google Shape;235;p64"/>
            <p:cNvSpPr/>
            <p:nvPr/>
          </p:nvSpPr>
          <p:spPr>
            <a:xfrm>
              <a:off x="0" y="-7400"/>
              <a:ext cx="5846700" cy="44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
        <p:nvSpPr>
          <p:cNvPr id="236" name="Google Shape;236;p64"/>
          <p:cNvSpPr/>
          <p:nvPr/>
        </p:nvSpPr>
        <p:spPr>
          <a:xfrm>
            <a:off x="4526250" y="1487600"/>
            <a:ext cx="4142400" cy="3167400"/>
          </a:xfrm>
          <a:prstGeom prst="rect">
            <a:avLst/>
          </a:prstGeom>
          <a:solidFill>
            <a:srgbClr val="F0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4"/>
          <p:cNvSpPr txBox="1"/>
          <p:nvPr/>
        </p:nvSpPr>
        <p:spPr>
          <a:xfrm>
            <a:off x="4813195" y="1839250"/>
            <a:ext cx="3568500" cy="95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Si quieres comprobar, luego de realizar el ejercicio, que tus respuestas sean las correctas puede hacer click aquí: </a:t>
            </a:r>
            <a:r>
              <a:rPr lang="es" sz="1100" u="sng">
                <a:solidFill>
                  <a:schemeClr val="hlink"/>
                </a:solidFill>
                <a:hlinkClick r:id="" action="ppaction://hlinkshowjump?jump=nextslide"/>
              </a:rPr>
              <a:t>Click!</a:t>
            </a:r>
            <a:endParaRPr sz="1100">
              <a:solidFill>
                <a:schemeClr val="dk1"/>
              </a:solidFill>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p:txBody>
      </p:sp>
      <p:grpSp>
        <p:nvGrpSpPr>
          <p:cNvPr id="238" name="Google Shape;238;p64"/>
          <p:cNvGrpSpPr/>
          <p:nvPr/>
        </p:nvGrpSpPr>
        <p:grpSpPr>
          <a:xfrm>
            <a:off x="475509" y="435709"/>
            <a:ext cx="431100" cy="431100"/>
            <a:chOff x="475509" y="435709"/>
            <a:chExt cx="431100" cy="431100"/>
          </a:xfrm>
        </p:grpSpPr>
        <p:sp>
          <p:nvSpPr>
            <p:cNvPr id="239" name="Google Shape;239;p64"/>
            <p:cNvSpPr/>
            <p:nvPr/>
          </p:nvSpPr>
          <p:spPr>
            <a:xfrm>
              <a:off x="475509" y="43570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DM Sans"/>
                <a:ea typeface="DM Sans"/>
                <a:cs typeface="DM Sans"/>
                <a:sym typeface="DM Sans"/>
              </a:endParaRPr>
            </a:p>
          </p:txBody>
        </p:sp>
        <p:pic>
          <p:nvPicPr>
            <p:cNvPr id="240" name="Google Shape;240;p64" title="ícono de actividad en clase"/>
            <p:cNvPicPr preferRelativeResize="0"/>
            <p:nvPr/>
          </p:nvPicPr>
          <p:blipFill>
            <a:blip r:embed="rId4">
              <a:alphaModFix/>
            </a:blip>
            <a:stretch>
              <a:fillRect/>
            </a:stretch>
          </p:blipFill>
          <p:spPr>
            <a:xfrm>
              <a:off x="539150" y="499350"/>
              <a:ext cx="303800" cy="3038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65"/>
          <p:cNvSpPr/>
          <p:nvPr/>
        </p:nvSpPr>
        <p:spPr>
          <a:xfrm>
            <a:off x="4526250" y="1496475"/>
            <a:ext cx="4142400" cy="3277800"/>
          </a:xfrm>
          <a:prstGeom prst="rect">
            <a:avLst/>
          </a:prstGeom>
          <a:solidFill>
            <a:srgbClr val="F0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5"/>
          <p:cNvSpPr/>
          <p:nvPr/>
        </p:nvSpPr>
        <p:spPr>
          <a:xfrm>
            <a:off x="475500" y="1496475"/>
            <a:ext cx="3949200" cy="3277800"/>
          </a:xfrm>
          <a:prstGeom prst="rect">
            <a:avLst/>
          </a:prstGeom>
          <a:solidFill>
            <a:srgbClr val="F0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8" name="Google Shape;248;p65"/>
          <p:cNvSpPr txBox="1"/>
          <p:nvPr/>
        </p:nvSpPr>
        <p:spPr>
          <a:xfrm>
            <a:off x="665845" y="1603800"/>
            <a:ext cx="3568500" cy="371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async function fetchData()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const apiUrl = 'https://raw.githubusercontent.com/yoelysfigueredopadron/JSON/main/productos-cosmocurio.json';</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try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const response = await fetch(apiUrl);</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const data = await response.json();</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return data;</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 catch (error)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 sz="1100">
                <a:solidFill>
                  <a:schemeClr val="dk1"/>
                </a:solidFill>
              </a:rPr>
              <a:t>//         return 'Error al obtener los datos.';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457200" lvl="0" indent="0" algn="l" rtl="0">
              <a:lnSpc>
                <a:spcPct val="115000"/>
              </a:lnSpc>
              <a:spcBef>
                <a:spcPts val="0"/>
              </a:spcBef>
              <a:spcAft>
                <a:spcPts val="0"/>
              </a:spcAft>
              <a:buNone/>
            </a:pPr>
            <a:endParaRPr sz="1350" b="1">
              <a:latin typeface="DM Sans"/>
              <a:ea typeface="DM Sans"/>
              <a:cs typeface="DM Sans"/>
              <a:sym typeface="DM Sans"/>
            </a:endParaRPr>
          </a:p>
          <a:p>
            <a:pPr marL="457200" lvl="0" indent="0" algn="l" rtl="0">
              <a:lnSpc>
                <a:spcPct val="115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p:txBody>
      </p:sp>
      <p:sp>
        <p:nvSpPr>
          <p:cNvPr id="249" name="Google Shape;249;p65"/>
          <p:cNvSpPr txBox="1"/>
          <p:nvPr/>
        </p:nvSpPr>
        <p:spPr>
          <a:xfrm>
            <a:off x="900300" y="455050"/>
            <a:ext cx="3000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ACTIVIDAD DE CLASE</a:t>
            </a:r>
            <a:endParaRPr>
              <a:solidFill>
                <a:schemeClr val="dk1"/>
              </a:solidFill>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grpSp>
        <p:nvGrpSpPr>
          <p:cNvPr id="250" name="Google Shape;250;p65"/>
          <p:cNvGrpSpPr/>
          <p:nvPr/>
        </p:nvGrpSpPr>
        <p:grpSpPr>
          <a:xfrm>
            <a:off x="0" y="-7400"/>
            <a:ext cx="9143925" cy="44400"/>
            <a:chOff x="0" y="-7400"/>
            <a:chExt cx="9143925" cy="44400"/>
          </a:xfrm>
        </p:grpSpPr>
        <p:sp>
          <p:nvSpPr>
            <p:cNvPr id="251" name="Google Shape;251;p65"/>
            <p:cNvSpPr/>
            <p:nvPr/>
          </p:nvSpPr>
          <p:spPr>
            <a:xfrm>
              <a:off x="5846625" y="-7400"/>
              <a:ext cx="3297300" cy="444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DM Sans"/>
                <a:ea typeface="DM Sans"/>
                <a:cs typeface="DM Sans"/>
                <a:sym typeface="DM Sans"/>
              </a:endParaRPr>
            </a:p>
          </p:txBody>
        </p:sp>
        <p:sp>
          <p:nvSpPr>
            <p:cNvPr id="252" name="Google Shape;252;p65"/>
            <p:cNvSpPr/>
            <p:nvPr/>
          </p:nvSpPr>
          <p:spPr>
            <a:xfrm>
              <a:off x="0" y="-7400"/>
              <a:ext cx="5846700" cy="44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
        <p:nvSpPr>
          <p:cNvPr id="253" name="Google Shape;253;p65"/>
          <p:cNvSpPr txBox="1"/>
          <p:nvPr/>
        </p:nvSpPr>
        <p:spPr>
          <a:xfrm>
            <a:off x="4714950" y="2159950"/>
            <a:ext cx="35685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t>//     }</a:t>
            </a:r>
            <a:endParaRPr sz="1100"/>
          </a:p>
          <a:p>
            <a:pPr marL="0" lvl="0" indent="0" algn="l" rtl="0">
              <a:spcBef>
                <a:spcPts val="0"/>
              </a:spcBef>
              <a:spcAft>
                <a:spcPts val="0"/>
              </a:spcAft>
              <a:buNone/>
            </a:pPr>
            <a:r>
              <a:rPr lang="es" sz="1100"/>
              <a:t>//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s" sz="1100"/>
              <a:t>// Llamada a la función fetchData</a:t>
            </a:r>
            <a:endParaRPr sz="1100"/>
          </a:p>
          <a:p>
            <a:pPr marL="0" lvl="0" indent="0" algn="l" rtl="0">
              <a:spcBef>
                <a:spcPts val="0"/>
              </a:spcBef>
              <a:spcAft>
                <a:spcPts val="0"/>
              </a:spcAft>
              <a:buNone/>
            </a:pPr>
            <a:r>
              <a:rPr lang="es" sz="1100"/>
              <a:t>// fetchData()</a:t>
            </a:r>
            <a:endParaRPr sz="1100"/>
          </a:p>
          <a:p>
            <a:pPr marL="0" lvl="0" indent="0" algn="l" rtl="0">
              <a:spcBef>
                <a:spcPts val="0"/>
              </a:spcBef>
              <a:spcAft>
                <a:spcPts val="0"/>
              </a:spcAft>
              <a:buNone/>
            </a:pPr>
            <a:r>
              <a:rPr lang="es" sz="1100"/>
              <a:t>//     .then((result) =&gt; console.log('Datos obtenidos:', result))</a:t>
            </a:r>
            <a:endParaRPr sz="1100"/>
          </a:p>
          <a:p>
            <a:pPr marL="0" lvl="0" indent="0" algn="l" rtl="0">
              <a:spcBef>
                <a:spcPts val="0"/>
              </a:spcBef>
              <a:spcAft>
                <a:spcPts val="0"/>
              </a:spcAft>
              <a:buNone/>
            </a:pPr>
            <a:r>
              <a:rPr lang="es" sz="1100"/>
              <a:t>//     .catch((error) =&gt; console.error('Error:', error));</a:t>
            </a:r>
            <a:endParaRPr sz="1100"/>
          </a:p>
        </p:txBody>
      </p:sp>
      <p:grpSp>
        <p:nvGrpSpPr>
          <p:cNvPr id="254" name="Google Shape;254;p65"/>
          <p:cNvGrpSpPr/>
          <p:nvPr/>
        </p:nvGrpSpPr>
        <p:grpSpPr>
          <a:xfrm>
            <a:off x="475509" y="435709"/>
            <a:ext cx="431100" cy="431100"/>
            <a:chOff x="475509" y="435709"/>
            <a:chExt cx="431100" cy="431100"/>
          </a:xfrm>
        </p:grpSpPr>
        <p:sp>
          <p:nvSpPr>
            <p:cNvPr id="255" name="Google Shape;255;p65"/>
            <p:cNvSpPr/>
            <p:nvPr/>
          </p:nvSpPr>
          <p:spPr>
            <a:xfrm>
              <a:off x="475509" y="43570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DM Sans"/>
                <a:ea typeface="DM Sans"/>
                <a:cs typeface="DM Sans"/>
                <a:sym typeface="DM Sans"/>
              </a:endParaRPr>
            </a:p>
          </p:txBody>
        </p:sp>
        <p:pic>
          <p:nvPicPr>
            <p:cNvPr id="256" name="Google Shape;256;p65" title="ícono de actividad en clase"/>
            <p:cNvPicPr preferRelativeResize="0"/>
            <p:nvPr/>
          </p:nvPicPr>
          <p:blipFill>
            <a:blip r:embed="rId4">
              <a:alphaModFix/>
            </a:blip>
            <a:stretch>
              <a:fillRect/>
            </a:stretch>
          </p:blipFill>
          <p:spPr>
            <a:xfrm>
              <a:off x="539150" y="499350"/>
              <a:ext cx="303800" cy="303800"/>
            </a:xfrm>
            <a:prstGeom prst="rect">
              <a:avLst/>
            </a:prstGeom>
            <a:noFill/>
            <a:ln>
              <a:noFill/>
            </a:ln>
          </p:spPr>
        </p:pic>
      </p:grpSp>
      <p:sp>
        <p:nvSpPr>
          <p:cNvPr id="257" name="Google Shape;257;p65"/>
          <p:cNvSpPr txBox="1"/>
          <p:nvPr/>
        </p:nvSpPr>
        <p:spPr>
          <a:xfrm>
            <a:off x="475500" y="1104075"/>
            <a:ext cx="3000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RESPUESTAS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6"/>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Pila de tareas o</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Call stack</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67"/>
          <p:cNvSpPr txBox="1"/>
          <p:nvPr/>
        </p:nvSpPr>
        <p:spPr>
          <a:xfrm>
            <a:off x="475500" y="1078200"/>
            <a:ext cx="4849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Asincronismo</a:t>
            </a:r>
            <a:endParaRPr sz="4000" b="1" i="0" u="none" strike="noStrike" cap="none">
              <a:solidFill>
                <a:schemeClr val="dk1"/>
              </a:solidFill>
              <a:latin typeface="DM Sans"/>
              <a:ea typeface="DM Sans"/>
              <a:cs typeface="DM Sans"/>
              <a:sym typeface="DM Sans"/>
            </a:endParaRPr>
          </a:p>
        </p:txBody>
      </p:sp>
      <p:pic>
        <p:nvPicPr>
          <p:cNvPr id="268" name="Google Shape;268;p6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269" name="Google Shape;269;p67"/>
          <p:cNvSpPr txBox="1"/>
          <p:nvPr/>
        </p:nvSpPr>
        <p:spPr>
          <a:xfrm>
            <a:off x="482050" y="2194100"/>
            <a:ext cx="5088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Existen dos modelos utilizados para programar con javaScript. Por un lado la programación sincrónica que funciona de manera lineal ejecutando una acción a la vez, y por otra parte la programación asincrónica que permite que múltiples tareas funcionen al mismo tiempo.</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pic>
        <p:nvPicPr>
          <p:cNvPr id="270" name="Google Shape;270;p67"/>
          <p:cNvPicPr preferRelativeResize="0"/>
          <p:nvPr/>
        </p:nvPicPr>
        <p:blipFill rotWithShape="1">
          <a:blip r:embed="rId4">
            <a:alphaModFix/>
          </a:blip>
          <a:srcRect/>
          <a:stretch/>
        </p:blipFill>
        <p:spPr>
          <a:xfrm>
            <a:off x="5673600" y="0"/>
            <a:ext cx="3470406" cy="5143500"/>
          </a:xfrm>
          <a:prstGeom prst="rect">
            <a:avLst/>
          </a:prstGeom>
          <a:noFill/>
          <a:ln>
            <a:noFill/>
          </a:ln>
        </p:spPr>
      </p:pic>
      <p:pic>
        <p:nvPicPr>
          <p:cNvPr id="271" name="Google Shape;271;p67"/>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2217</Words>
  <Application>Microsoft Office PowerPoint</Application>
  <PresentationFormat>Presentación en pantalla (16:9)</PresentationFormat>
  <Paragraphs>299</Paragraphs>
  <Slides>37</Slides>
  <Notes>37</Notes>
  <HiddenSlides>0</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37</vt:i4>
      </vt:variant>
    </vt:vector>
  </HeadingPairs>
  <TitlesOfParts>
    <vt:vector size="47" baseType="lpstr">
      <vt:lpstr>Courier New</vt:lpstr>
      <vt:lpstr>Didact Gothic</vt:lpstr>
      <vt:lpstr>Helvetica Neue Light</vt:lpstr>
      <vt:lpstr>DM Sans</vt:lpstr>
      <vt:lpstr>Helvetica Neue</vt:lpstr>
      <vt:lpstr>Arial</vt:lpstr>
      <vt:lpstr>Coder</vt:lpstr>
      <vt:lpstr>Simple Light</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Turi</cp:lastModifiedBy>
  <cp:revision>1</cp:revision>
  <dcterms:modified xsi:type="dcterms:W3CDTF">2026-01-17T20:19:59Z</dcterms:modified>
</cp:coreProperties>
</file>